
<file path=[Content_Types].xml><?xml version="1.0" encoding="utf-8"?>
<Types xmlns="http://schemas.openxmlformats.org/package/2006/content-types">
  <Default Extension="gif" ContentType="image/gif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328" r:id="rId3"/>
    <p:sldId id="329" r:id="rId4"/>
    <p:sldId id="330" r:id="rId5"/>
    <p:sldId id="332" r:id="rId6"/>
    <p:sldId id="333" r:id="rId7"/>
    <p:sldId id="334" r:id="rId8"/>
    <p:sldId id="335" r:id="rId9"/>
    <p:sldId id="336" r:id="rId10"/>
    <p:sldId id="337" r:id="rId11"/>
    <p:sldId id="338" r:id="rId12"/>
    <p:sldId id="339" r:id="rId13"/>
  </p:sldIdLst>
  <p:sldSz cx="9144000" cy="5143500" type="screen16x9"/>
  <p:notesSz cx="9144000" cy="51435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5" d="100"/>
          <a:sy n="105" d="100"/>
        </p:scale>
        <p:origin x="802" y="6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DD23D17-3EBF-42F6-873C-5C1067A3952D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20652B5D-F56B-4634-8599-C4FFB5DCCBD7}">
      <dgm:prSet/>
      <dgm:spPr/>
      <dgm:t>
        <a:bodyPr/>
        <a:lstStyle/>
        <a:p>
          <a:r>
            <a:rPr lang="en-GB"/>
            <a:t>Computational Constrains: Performance may degrade in low-powered devices despite optimizations.</a:t>
          </a:r>
          <a:endParaRPr lang="en-US"/>
        </a:p>
      </dgm:t>
    </dgm:pt>
    <dgm:pt modelId="{EAC1E04A-9EDF-41E3-BCBC-5589144BDB36}" type="parTrans" cxnId="{4F770702-E9A2-469E-BA2D-0DEEAC17CB6D}">
      <dgm:prSet/>
      <dgm:spPr/>
      <dgm:t>
        <a:bodyPr/>
        <a:lstStyle/>
        <a:p>
          <a:endParaRPr lang="en-US"/>
        </a:p>
      </dgm:t>
    </dgm:pt>
    <dgm:pt modelId="{F0DAE59B-A9C9-41A1-8049-BBF69BF8A25C}" type="sibTrans" cxnId="{4F770702-E9A2-469E-BA2D-0DEEAC17CB6D}">
      <dgm:prSet/>
      <dgm:spPr/>
      <dgm:t>
        <a:bodyPr/>
        <a:lstStyle/>
        <a:p>
          <a:endParaRPr lang="en-US"/>
        </a:p>
      </dgm:t>
    </dgm:pt>
    <dgm:pt modelId="{613B9000-55D6-4778-9E54-6443E29D0837}">
      <dgm:prSet/>
      <dgm:spPr/>
      <dgm:t>
        <a:bodyPr/>
        <a:lstStyle/>
        <a:p>
          <a:r>
            <a:rPr lang="en-GB"/>
            <a:t>Accuracy Issues: Challenges in capturing fine details and handling occlusions.</a:t>
          </a:r>
          <a:endParaRPr lang="en-US"/>
        </a:p>
      </dgm:t>
    </dgm:pt>
    <dgm:pt modelId="{AEA31C74-3B65-4C77-85D5-7DDBB0BC369D}" type="parTrans" cxnId="{8F16F059-69DF-4C60-9500-D30E9D8C9CF1}">
      <dgm:prSet/>
      <dgm:spPr/>
      <dgm:t>
        <a:bodyPr/>
        <a:lstStyle/>
        <a:p>
          <a:endParaRPr lang="en-US"/>
        </a:p>
      </dgm:t>
    </dgm:pt>
    <dgm:pt modelId="{3B37FC12-2CD1-4AE3-9B11-56E8BC54AAE5}" type="sibTrans" cxnId="{8F16F059-69DF-4C60-9500-D30E9D8C9CF1}">
      <dgm:prSet/>
      <dgm:spPr/>
      <dgm:t>
        <a:bodyPr/>
        <a:lstStyle/>
        <a:p>
          <a:endParaRPr lang="en-US"/>
        </a:p>
      </dgm:t>
    </dgm:pt>
    <dgm:pt modelId="{25D8032C-ECA5-4237-994B-D583D30ABD79}">
      <dgm:prSet/>
      <dgm:spPr/>
      <dgm:t>
        <a:bodyPr/>
        <a:lstStyle/>
        <a:p>
          <a:r>
            <a:rPr lang="en-GB"/>
            <a:t>Environmental Factors: Lighting and camera quality significantly affect results. </a:t>
          </a:r>
          <a:endParaRPr lang="en-US"/>
        </a:p>
      </dgm:t>
    </dgm:pt>
    <dgm:pt modelId="{6EC2B9D2-C124-4320-8703-4ED511E81401}" type="parTrans" cxnId="{63E8FA6F-9632-4764-B6D3-F0AC1F052806}">
      <dgm:prSet/>
      <dgm:spPr/>
      <dgm:t>
        <a:bodyPr/>
        <a:lstStyle/>
        <a:p>
          <a:endParaRPr lang="en-US"/>
        </a:p>
      </dgm:t>
    </dgm:pt>
    <dgm:pt modelId="{53900172-B6F0-4E02-AFF4-2490A9E5FA7D}" type="sibTrans" cxnId="{63E8FA6F-9632-4764-B6D3-F0AC1F052806}">
      <dgm:prSet/>
      <dgm:spPr/>
      <dgm:t>
        <a:bodyPr/>
        <a:lstStyle/>
        <a:p>
          <a:endParaRPr lang="en-US"/>
        </a:p>
      </dgm:t>
    </dgm:pt>
    <dgm:pt modelId="{62469F0D-B8E4-44B7-A084-37FDFBEED92C}" type="pres">
      <dgm:prSet presAssocID="{5DD23D17-3EBF-42F6-873C-5C1067A3952D}" presName="linear" presStyleCnt="0">
        <dgm:presLayoutVars>
          <dgm:animLvl val="lvl"/>
          <dgm:resizeHandles val="exact"/>
        </dgm:presLayoutVars>
      </dgm:prSet>
      <dgm:spPr/>
    </dgm:pt>
    <dgm:pt modelId="{E45DE04D-9AC5-4093-B1AA-909B9F4FC942}" type="pres">
      <dgm:prSet presAssocID="{20652B5D-F56B-4634-8599-C4FFB5DCCBD7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BEE3BF4E-7951-4B0C-A532-F8C5D0782E3E}" type="pres">
      <dgm:prSet presAssocID="{F0DAE59B-A9C9-41A1-8049-BBF69BF8A25C}" presName="spacer" presStyleCnt="0"/>
      <dgm:spPr/>
    </dgm:pt>
    <dgm:pt modelId="{7CC49609-A386-4A86-98A8-67F55CCDE2F6}" type="pres">
      <dgm:prSet presAssocID="{613B9000-55D6-4778-9E54-6443E29D0837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A97472D4-B00D-417B-8B8F-2F1448BD2B68}" type="pres">
      <dgm:prSet presAssocID="{3B37FC12-2CD1-4AE3-9B11-56E8BC54AAE5}" presName="spacer" presStyleCnt="0"/>
      <dgm:spPr/>
    </dgm:pt>
    <dgm:pt modelId="{E562B0F8-1F71-4CD6-B849-2151E28FE65E}" type="pres">
      <dgm:prSet presAssocID="{25D8032C-ECA5-4237-994B-D583D30ABD79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4F770702-E9A2-469E-BA2D-0DEEAC17CB6D}" srcId="{5DD23D17-3EBF-42F6-873C-5C1067A3952D}" destId="{20652B5D-F56B-4634-8599-C4FFB5DCCBD7}" srcOrd="0" destOrd="0" parTransId="{EAC1E04A-9EDF-41E3-BCBC-5589144BDB36}" sibTransId="{F0DAE59B-A9C9-41A1-8049-BBF69BF8A25C}"/>
    <dgm:cxn modelId="{63E8FA6F-9632-4764-B6D3-F0AC1F052806}" srcId="{5DD23D17-3EBF-42F6-873C-5C1067A3952D}" destId="{25D8032C-ECA5-4237-994B-D583D30ABD79}" srcOrd="2" destOrd="0" parTransId="{6EC2B9D2-C124-4320-8703-4ED511E81401}" sibTransId="{53900172-B6F0-4E02-AFF4-2490A9E5FA7D}"/>
    <dgm:cxn modelId="{2AEF8E78-CCEC-4994-87B1-59B65D2D7230}" type="presOf" srcId="{5DD23D17-3EBF-42F6-873C-5C1067A3952D}" destId="{62469F0D-B8E4-44B7-A084-37FDFBEED92C}" srcOrd="0" destOrd="0" presId="urn:microsoft.com/office/officeart/2005/8/layout/vList2"/>
    <dgm:cxn modelId="{8F16F059-69DF-4C60-9500-D30E9D8C9CF1}" srcId="{5DD23D17-3EBF-42F6-873C-5C1067A3952D}" destId="{613B9000-55D6-4778-9E54-6443E29D0837}" srcOrd="1" destOrd="0" parTransId="{AEA31C74-3B65-4C77-85D5-7DDBB0BC369D}" sibTransId="{3B37FC12-2CD1-4AE3-9B11-56E8BC54AAE5}"/>
    <dgm:cxn modelId="{7DBA34B5-BD69-49D1-AEC0-B74A73EFA1BF}" type="presOf" srcId="{20652B5D-F56B-4634-8599-C4FFB5DCCBD7}" destId="{E45DE04D-9AC5-4093-B1AA-909B9F4FC942}" srcOrd="0" destOrd="0" presId="urn:microsoft.com/office/officeart/2005/8/layout/vList2"/>
    <dgm:cxn modelId="{AC7EFBCF-9B3D-4B09-AAB3-5AED6F2EA344}" type="presOf" srcId="{25D8032C-ECA5-4237-994B-D583D30ABD79}" destId="{E562B0F8-1F71-4CD6-B849-2151E28FE65E}" srcOrd="0" destOrd="0" presId="urn:microsoft.com/office/officeart/2005/8/layout/vList2"/>
    <dgm:cxn modelId="{8BC087DE-ABEB-48AD-A0B9-43DB9C61FA3E}" type="presOf" srcId="{613B9000-55D6-4778-9E54-6443E29D0837}" destId="{7CC49609-A386-4A86-98A8-67F55CCDE2F6}" srcOrd="0" destOrd="0" presId="urn:microsoft.com/office/officeart/2005/8/layout/vList2"/>
    <dgm:cxn modelId="{23D0FC7F-1598-4C22-BA80-07CB6F834465}" type="presParOf" srcId="{62469F0D-B8E4-44B7-A084-37FDFBEED92C}" destId="{E45DE04D-9AC5-4093-B1AA-909B9F4FC942}" srcOrd="0" destOrd="0" presId="urn:microsoft.com/office/officeart/2005/8/layout/vList2"/>
    <dgm:cxn modelId="{0F5A1D7C-872D-4B41-AF4A-6F247DB282FC}" type="presParOf" srcId="{62469F0D-B8E4-44B7-A084-37FDFBEED92C}" destId="{BEE3BF4E-7951-4B0C-A532-F8C5D0782E3E}" srcOrd="1" destOrd="0" presId="urn:microsoft.com/office/officeart/2005/8/layout/vList2"/>
    <dgm:cxn modelId="{014867CC-7BC6-4FA6-821F-3C39BEC82FC9}" type="presParOf" srcId="{62469F0D-B8E4-44B7-A084-37FDFBEED92C}" destId="{7CC49609-A386-4A86-98A8-67F55CCDE2F6}" srcOrd="2" destOrd="0" presId="urn:microsoft.com/office/officeart/2005/8/layout/vList2"/>
    <dgm:cxn modelId="{25AAE61C-081D-467D-8FF4-8252BF2C40D3}" type="presParOf" srcId="{62469F0D-B8E4-44B7-A084-37FDFBEED92C}" destId="{A97472D4-B00D-417B-8B8F-2F1448BD2B68}" srcOrd="3" destOrd="0" presId="urn:microsoft.com/office/officeart/2005/8/layout/vList2"/>
    <dgm:cxn modelId="{25625D80-4D74-4C47-A126-CDC8E5C1B772}" type="presParOf" srcId="{62469F0D-B8E4-44B7-A084-37FDFBEED92C}" destId="{E562B0F8-1F71-4CD6-B849-2151E28FE65E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5DE04D-9AC5-4093-B1AA-909B9F4FC942}">
      <dsp:nvSpPr>
        <dsp:cNvPr id="0" name=""/>
        <dsp:cNvSpPr/>
      </dsp:nvSpPr>
      <dsp:spPr>
        <a:xfrm>
          <a:off x="0" y="160785"/>
          <a:ext cx="3977640" cy="9898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/>
            <a:t>Computational Constrains: Performance may degrade in low-powered devices despite optimizations.</a:t>
          </a:r>
          <a:endParaRPr lang="en-US" sz="1800" kern="1200"/>
        </a:p>
      </dsp:txBody>
      <dsp:txXfrm>
        <a:off x="48319" y="209104"/>
        <a:ext cx="3881002" cy="893182"/>
      </dsp:txXfrm>
    </dsp:sp>
    <dsp:sp modelId="{7CC49609-A386-4A86-98A8-67F55CCDE2F6}">
      <dsp:nvSpPr>
        <dsp:cNvPr id="0" name=""/>
        <dsp:cNvSpPr/>
      </dsp:nvSpPr>
      <dsp:spPr>
        <a:xfrm>
          <a:off x="0" y="1202445"/>
          <a:ext cx="3977640" cy="9898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/>
            <a:t>Accuracy Issues: Challenges in capturing fine details and handling occlusions.</a:t>
          </a:r>
          <a:endParaRPr lang="en-US" sz="1800" kern="1200"/>
        </a:p>
      </dsp:txBody>
      <dsp:txXfrm>
        <a:off x="48319" y="1250764"/>
        <a:ext cx="3881002" cy="893182"/>
      </dsp:txXfrm>
    </dsp:sp>
    <dsp:sp modelId="{E562B0F8-1F71-4CD6-B849-2151E28FE65E}">
      <dsp:nvSpPr>
        <dsp:cNvPr id="0" name=""/>
        <dsp:cNvSpPr/>
      </dsp:nvSpPr>
      <dsp:spPr>
        <a:xfrm>
          <a:off x="0" y="2244105"/>
          <a:ext cx="3977640" cy="9898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/>
            <a:t>Environmental Factors: Lighting and camera quality significantly affect results. </a:t>
          </a:r>
          <a:endParaRPr lang="en-US" sz="1800" kern="1200"/>
        </a:p>
      </dsp:txBody>
      <dsp:txXfrm>
        <a:off x="48319" y="2292424"/>
        <a:ext cx="3881002" cy="89318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54923" y="529163"/>
            <a:ext cx="5041265" cy="45211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rgbClr val="363D4D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rgbClr val="425066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1/15/2025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rgbClr val="363D4D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425066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1/15/2025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rgbClr val="363D4D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1/15/2025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3999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5143499"/>
                </a:lnTo>
                <a:close/>
              </a:path>
            </a:pathLst>
          </a:custGeom>
          <a:solidFill>
            <a:srgbClr val="188037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bg 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0325" y="4827675"/>
            <a:ext cx="1173176" cy="168350"/>
          </a:xfrm>
          <a:prstGeom prst="rect">
            <a:avLst/>
          </a:prstGeom>
        </p:spPr>
      </p:pic>
      <p:sp>
        <p:nvSpPr>
          <p:cNvPr id="18" name="bg object 18"/>
          <p:cNvSpPr/>
          <p:nvPr/>
        </p:nvSpPr>
        <p:spPr>
          <a:xfrm>
            <a:off x="255012" y="388329"/>
            <a:ext cx="2063750" cy="0"/>
          </a:xfrm>
          <a:custGeom>
            <a:avLst/>
            <a:gdLst/>
            <a:ahLst/>
            <a:cxnLst/>
            <a:rect l="l" t="t" r="r" b="b"/>
            <a:pathLst>
              <a:path w="2063750">
                <a:moveTo>
                  <a:pt x="0" y="0"/>
                </a:moveTo>
                <a:lnTo>
                  <a:pt x="2063699" y="0"/>
                </a:lnTo>
              </a:path>
            </a:pathLst>
          </a:custGeom>
          <a:ln w="2857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9" name="bg object 1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783200" y="4721225"/>
            <a:ext cx="1293173" cy="3509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rgbClr val="363D4D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1/15/2025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1/15/2025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255012" y="388329"/>
            <a:ext cx="2063750" cy="0"/>
          </a:xfrm>
          <a:custGeom>
            <a:avLst/>
            <a:gdLst/>
            <a:ahLst/>
            <a:cxnLst/>
            <a:rect l="l" t="t" r="r" b="b"/>
            <a:pathLst>
              <a:path w="2063750">
                <a:moveTo>
                  <a:pt x="0" y="0"/>
                </a:moveTo>
                <a:lnTo>
                  <a:pt x="2063699" y="0"/>
                </a:lnTo>
              </a:path>
            </a:pathLst>
          </a:custGeom>
          <a:ln w="28574">
            <a:solidFill>
              <a:srgbClr val="0277B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bg object 1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87508" y="4882675"/>
            <a:ext cx="1306550" cy="191799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854875" y="4786475"/>
            <a:ext cx="1190372" cy="2879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54923" y="529163"/>
            <a:ext cx="6005195" cy="45211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rgbClr val="363D4D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89384" y="1472161"/>
            <a:ext cx="7510145" cy="13493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rgbClr val="425066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1/15/2025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hyperlink" Target="https://mediapipe.page.link/facemesh-mc" TargetMode="Externa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25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axinc-ai/facemesh-detecting-key-points-on-faces-in-real-time-977c03f1bab" TargetMode="External"/><Relationship Id="rId2" Type="http://schemas.openxmlformats.org/officeDocument/2006/relationships/hyperlink" Target="https://sites.google.com/view/perception-cv4arvr/facemesh?pli=1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ai.google.dev/edge/mediapipe/solutions/vision/face_landmarker" TargetMode="External"/><Relationship Id="rId5" Type="http://schemas.openxmlformats.org/officeDocument/2006/relationships/hyperlink" Target="https://github.com/google-ai-edge/mediapipe/blob/master/docs/solutions/face_mesh.md" TargetMode="External"/><Relationship Id="rId4" Type="http://schemas.openxmlformats.org/officeDocument/2006/relationships/hyperlink" Target="https://drive.google.com/file/d/1mWpYDANuvP7hcgbqjkjbDKxuYFO7QoKB/view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arxiv.org/abs/1907.06724" TargetMode="Externa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jpg"/><Relationship Id="rId7" Type="http://schemas.openxmlformats.org/officeDocument/2006/relationships/image" Target="../media/image21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55012" y="388329"/>
            <a:ext cx="2063750" cy="0"/>
          </a:xfrm>
          <a:custGeom>
            <a:avLst/>
            <a:gdLst/>
            <a:ahLst/>
            <a:cxnLst/>
            <a:rect l="l" t="t" r="r" b="b"/>
            <a:pathLst>
              <a:path w="2063750">
                <a:moveTo>
                  <a:pt x="0" y="0"/>
                </a:moveTo>
                <a:lnTo>
                  <a:pt x="2063699" y="0"/>
                </a:lnTo>
              </a:path>
            </a:pathLst>
          </a:custGeom>
          <a:ln w="28574">
            <a:solidFill>
              <a:srgbClr val="0277B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31399" y="1017067"/>
            <a:ext cx="4393002" cy="185948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en-GB" sz="4000" spc="-10" dirty="0">
                <a:solidFill>
                  <a:srgbClr val="343434"/>
                </a:solidFill>
              </a:rPr>
              <a:t>3D Face reconstruction </a:t>
            </a:r>
            <a:br>
              <a:rPr lang="en-GB" sz="4000" spc="-10" dirty="0">
                <a:solidFill>
                  <a:srgbClr val="343434"/>
                </a:solidFill>
              </a:rPr>
            </a:br>
            <a:r>
              <a:rPr lang="en-GB" sz="4000" spc="-10" dirty="0">
                <a:solidFill>
                  <a:srgbClr val="343434"/>
                </a:solidFill>
              </a:rPr>
              <a:t>(FaceMesh model)</a:t>
            </a:r>
            <a:endParaRPr sz="4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119246-0297-CB87-23FE-BBD143375AD0}"/>
              </a:ext>
            </a:extLst>
          </p:cNvPr>
          <p:cNvSpPr txBox="1"/>
          <p:nvPr/>
        </p:nvSpPr>
        <p:spPr>
          <a:xfrm>
            <a:off x="255012" y="4464274"/>
            <a:ext cx="27286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i="1" dirty="0"/>
              <a:t>Presented by: Ahmed Ezzat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0A53D645-EAA4-6316-F3DB-AA84C10C48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88"/>
          <a:stretch/>
        </p:blipFill>
        <p:spPr bwMode="auto">
          <a:xfrm>
            <a:off x="6934199" y="1036181"/>
            <a:ext cx="1871145" cy="339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D83A3007-F4B5-23B3-59ED-EEA9A0AF26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7EF33AF0-F69B-C616-F07E-FC7A8A862B83}"/>
              </a:ext>
            </a:extLst>
          </p:cNvPr>
          <p:cNvSpPr/>
          <p:nvPr/>
        </p:nvSpPr>
        <p:spPr>
          <a:xfrm>
            <a:off x="255012" y="388329"/>
            <a:ext cx="2063750" cy="0"/>
          </a:xfrm>
          <a:custGeom>
            <a:avLst/>
            <a:gdLst/>
            <a:ahLst/>
            <a:cxnLst/>
            <a:rect l="l" t="t" r="r" b="b"/>
            <a:pathLst>
              <a:path w="2063750">
                <a:moveTo>
                  <a:pt x="0" y="0"/>
                </a:moveTo>
                <a:lnTo>
                  <a:pt x="2063699" y="0"/>
                </a:lnTo>
              </a:path>
            </a:pathLst>
          </a:custGeom>
          <a:ln w="28574">
            <a:solidFill>
              <a:srgbClr val="0277BD"/>
            </a:solidFill>
          </a:ln>
        </p:spPr>
        <p:txBody>
          <a:bodyPr wrap="square" lIns="0" tIns="0" rIns="0" bIns="0" rtlCol="0"/>
          <a:lstStyle/>
          <a:p>
            <a:endParaRPr>
              <a:latin typeface="Google Sans"/>
            </a:endParaRPr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0E8E8194-8038-D73A-D723-C37A606C6456}"/>
              </a:ext>
            </a:extLst>
          </p:cNvPr>
          <p:cNvSpPr txBox="1"/>
          <p:nvPr/>
        </p:nvSpPr>
        <p:spPr>
          <a:xfrm>
            <a:off x="289425" y="1094313"/>
            <a:ext cx="8355965" cy="2498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GB" sz="1400" spc="-30" dirty="0">
                <a:latin typeface="Google Sans"/>
                <a:cs typeface="Tahoma"/>
              </a:rPr>
              <a:t>Test datasets have equal representation of 17 geographical regions, as defined by UN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lang="en-GB" sz="1400" spc="-30" dirty="0">
              <a:latin typeface="Google Sans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GB" sz="1400" b="1" spc="-30" dirty="0">
                <a:latin typeface="Google Sans"/>
                <a:cs typeface="Tahoma"/>
              </a:rPr>
              <a:t>We consider a model to be performing unfairly</a:t>
            </a:r>
            <a:r>
              <a:rPr lang="en-GB" sz="1400" spc="-30" dirty="0">
                <a:latin typeface="Google Sans"/>
                <a:cs typeface="Tahoma"/>
              </a:rPr>
              <a:t> across representative subsets of the overall population if the error range </a:t>
            </a:r>
            <a:r>
              <a:rPr lang="en-GB" sz="1400" b="1" spc="-30" dirty="0">
                <a:latin typeface="Google Sans"/>
                <a:cs typeface="Tahoma"/>
              </a:rPr>
              <a:t>on them spans more than the human annotation discrepancy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lang="en-GB" sz="1400" spc="-30" dirty="0">
              <a:latin typeface="Google Sans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GB" sz="1400" spc="-30" dirty="0">
                <a:latin typeface="Google Sans"/>
                <a:cs typeface="Tahoma"/>
              </a:rPr>
              <a:t>Human discrepancy: 2.56% IOD MAE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lang="en-GB" sz="1400" spc="-30" dirty="0">
              <a:latin typeface="Google Sans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GB" sz="1400" spc="-30" dirty="0">
                <a:latin typeface="Google Sans"/>
                <a:cs typeface="Tahoma"/>
              </a:rPr>
              <a:t>FaceMesh range 2.44% (N Africa) - 3.5% (N America)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GB" sz="1400" spc="-30" dirty="0">
                <a:latin typeface="Google Sans"/>
                <a:cs typeface="Tahoma"/>
              </a:rPr>
              <a:t>Delta:  1.06 % &lt;&lt; Human discrepancy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lang="en-GB" sz="1400" spc="-30" dirty="0">
              <a:latin typeface="Google Sans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GB" sz="1400" spc="-30" dirty="0">
                <a:latin typeface="Google Sans"/>
                <a:cs typeface="Tahoma"/>
              </a:rPr>
              <a:t>Results published in </a:t>
            </a:r>
            <a:r>
              <a:rPr lang="en-GB" sz="1400" spc="-30" dirty="0">
                <a:latin typeface="Google Sans"/>
                <a:cs typeface="Tahoma"/>
                <a:hlinkClick r:id="rId2"/>
              </a:rPr>
              <a:t>MediaPipe FaceMesh Model Cards</a:t>
            </a:r>
            <a:endParaRPr lang="en-GB" sz="1400" spc="-30" dirty="0">
              <a:latin typeface="Google Sans"/>
              <a:cs typeface="Tahoma"/>
            </a:endParaRP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3C99779A-3C98-3B4E-EAD8-3480362CB06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54923" y="529163"/>
            <a:ext cx="6005195" cy="4521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GB" spc="120" dirty="0">
                <a:latin typeface="Google Sans"/>
              </a:rPr>
              <a:t>ML Fairness</a:t>
            </a:r>
            <a:endParaRPr lang="en-GB" spc="-10" dirty="0">
              <a:latin typeface="Google Sans"/>
            </a:endParaRPr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AF4674EF-7BD3-AB8B-F92C-F3E31D6A3D28}"/>
              </a:ext>
            </a:extLst>
          </p:cNvPr>
          <p:cNvSpPr txBox="1"/>
          <p:nvPr/>
        </p:nvSpPr>
        <p:spPr>
          <a:xfrm>
            <a:off x="6279705" y="4492928"/>
            <a:ext cx="131254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0" dirty="0">
                <a:solidFill>
                  <a:srgbClr val="999999"/>
                </a:solidFill>
                <a:latin typeface="Google Sans"/>
                <a:cs typeface="Roboto"/>
              </a:rPr>
              <a:t>Evaluation</a:t>
            </a:r>
            <a:r>
              <a:rPr sz="1200" spc="-10" dirty="0">
                <a:solidFill>
                  <a:srgbClr val="999999"/>
                </a:solidFill>
                <a:latin typeface="Google Sans"/>
                <a:cs typeface="Roboto"/>
              </a:rPr>
              <a:t> Regions</a:t>
            </a:r>
            <a:endParaRPr sz="1200">
              <a:latin typeface="Google Sans"/>
              <a:cs typeface="Roboto"/>
            </a:endParaRPr>
          </a:p>
        </p:txBody>
      </p:sp>
      <p:grpSp>
        <p:nvGrpSpPr>
          <p:cNvPr id="6" name="object 5">
            <a:extLst>
              <a:ext uri="{FF2B5EF4-FFF2-40B4-BE49-F238E27FC236}">
                <a16:creationId xmlns:a16="http://schemas.microsoft.com/office/drawing/2014/main" id="{382DC9D7-91A2-A64E-E98D-8B6A5E623597}"/>
              </a:ext>
            </a:extLst>
          </p:cNvPr>
          <p:cNvGrpSpPr/>
          <p:nvPr/>
        </p:nvGrpSpPr>
        <p:grpSpPr>
          <a:xfrm>
            <a:off x="5372625" y="2975949"/>
            <a:ext cx="3127375" cy="1475740"/>
            <a:chOff x="5372625" y="2975949"/>
            <a:chExt cx="3127375" cy="1475740"/>
          </a:xfrm>
        </p:grpSpPr>
        <p:pic>
          <p:nvPicPr>
            <p:cNvPr id="7" name="object 6">
              <a:extLst>
                <a:ext uri="{FF2B5EF4-FFF2-40B4-BE49-F238E27FC236}">
                  <a16:creationId xmlns:a16="http://schemas.microsoft.com/office/drawing/2014/main" id="{2234761D-1B42-F862-617E-5C744592A156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98025" y="3001349"/>
              <a:ext cx="3076049" cy="1424649"/>
            </a:xfrm>
            <a:prstGeom prst="rect">
              <a:avLst/>
            </a:prstGeom>
          </p:spPr>
        </p:pic>
        <p:sp>
          <p:nvSpPr>
            <p:cNvPr id="8" name="object 7">
              <a:extLst>
                <a:ext uri="{FF2B5EF4-FFF2-40B4-BE49-F238E27FC236}">
                  <a16:creationId xmlns:a16="http://schemas.microsoft.com/office/drawing/2014/main" id="{389869AB-E5DA-B879-93F0-CCA7C85F7CAF}"/>
                </a:ext>
              </a:extLst>
            </p:cNvPr>
            <p:cNvSpPr/>
            <p:nvPr/>
          </p:nvSpPr>
          <p:spPr>
            <a:xfrm>
              <a:off x="5385325" y="2988649"/>
              <a:ext cx="3101975" cy="1450340"/>
            </a:xfrm>
            <a:custGeom>
              <a:avLst/>
              <a:gdLst/>
              <a:ahLst/>
              <a:cxnLst/>
              <a:rect l="l" t="t" r="r" b="b"/>
              <a:pathLst>
                <a:path w="3101975" h="1450339">
                  <a:moveTo>
                    <a:pt x="0" y="0"/>
                  </a:moveTo>
                  <a:lnTo>
                    <a:pt x="3101449" y="0"/>
                  </a:lnTo>
                  <a:lnTo>
                    <a:pt x="3101449" y="1450049"/>
                  </a:lnTo>
                  <a:lnTo>
                    <a:pt x="0" y="1450049"/>
                  </a:lnTo>
                  <a:lnTo>
                    <a:pt x="0" y="0"/>
                  </a:lnTo>
                  <a:close/>
                </a:path>
              </a:pathLst>
            </a:custGeom>
            <a:ln w="25399">
              <a:solidFill>
                <a:srgbClr val="999999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Google San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5582260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DEA13545-5D6B-CE44-D88E-7E6A81E449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41F78A48-DC50-EE0B-31D2-F911E4C5EB3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54923" y="529163"/>
            <a:ext cx="6005195" cy="452119"/>
          </a:xfrm>
        </p:spPr>
        <p:txBody>
          <a:bodyPr vert="horz" wrap="square" lIns="0" tIns="0" rIns="0" bIns="0" rtlCol="0">
            <a:normAutofit/>
          </a:bodyPr>
          <a:lstStyle/>
          <a:p>
            <a:pPr marL="12700">
              <a:spcBef>
                <a:spcPts val="100"/>
              </a:spcBef>
            </a:pPr>
            <a:r>
              <a:rPr lang="en-GB" b="0" i="0" spc="120">
                <a:latin typeface="Tahoma"/>
                <a:ea typeface="+mj-ea"/>
                <a:cs typeface="Tahoma"/>
              </a:rPr>
              <a:t>Challenges and Limitations</a:t>
            </a:r>
            <a:endParaRPr lang="en-GB" b="0" i="0" spc="-10">
              <a:latin typeface="Tahoma"/>
              <a:ea typeface="+mj-ea"/>
              <a:cs typeface="Tahoma"/>
            </a:endParaRPr>
          </a:p>
        </p:txBody>
      </p:sp>
      <p:graphicFrame>
        <p:nvGraphicFramePr>
          <p:cNvPr id="6" name="object 2">
            <a:extLst>
              <a:ext uri="{FF2B5EF4-FFF2-40B4-BE49-F238E27FC236}">
                <a16:creationId xmlns:a16="http://schemas.microsoft.com/office/drawing/2014/main" id="{DD9C8519-0748-B378-5711-34F8D125D57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29835364"/>
              </p:ext>
            </p:extLst>
          </p:nvPr>
        </p:nvGraphicFramePr>
        <p:xfrm>
          <a:off x="4709160" y="1183005"/>
          <a:ext cx="3977640" cy="33947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076" name="Picture 4" descr="a) a Face Mesh of 1347 points; (b) Depth Frames for Different... | Download  Scientific Diagram">
            <a:extLst>
              <a:ext uri="{FF2B5EF4-FFF2-40B4-BE49-F238E27FC236}">
                <a16:creationId xmlns:a16="http://schemas.microsoft.com/office/drawing/2014/main" id="{4ABC106B-8061-8F39-D242-DC5FE022B775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062" y="1182688"/>
            <a:ext cx="3124551" cy="3395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object 2">
            <a:extLst>
              <a:ext uri="{FF2B5EF4-FFF2-40B4-BE49-F238E27FC236}">
                <a16:creationId xmlns:a16="http://schemas.microsoft.com/office/drawing/2014/main" id="{ECD613B3-255E-5091-CF2A-4FFA7BE80E76}"/>
              </a:ext>
            </a:extLst>
          </p:cNvPr>
          <p:cNvSpPr/>
          <p:nvPr/>
        </p:nvSpPr>
        <p:spPr>
          <a:xfrm>
            <a:off x="255012" y="388329"/>
            <a:ext cx="2063750" cy="0"/>
          </a:xfrm>
          <a:custGeom>
            <a:avLst/>
            <a:gdLst/>
            <a:ahLst/>
            <a:cxnLst/>
            <a:rect l="l" t="t" r="r" b="b"/>
            <a:pathLst>
              <a:path w="2063750">
                <a:moveTo>
                  <a:pt x="0" y="0"/>
                </a:moveTo>
                <a:lnTo>
                  <a:pt x="2063699" y="0"/>
                </a:lnTo>
              </a:path>
            </a:pathLst>
          </a:custGeom>
          <a:ln w="28574">
            <a:solidFill>
              <a:srgbClr val="0277BD"/>
            </a:solidFill>
          </a:ln>
        </p:spPr>
        <p:txBody>
          <a:bodyPr wrap="square" lIns="0" tIns="0" rIns="0" bIns="0" rtlCol="0"/>
          <a:lstStyle/>
          <a:p>
            <a:endParaRPr>
              <a:latin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398834544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3EDC4026-958C-7739-E9FF-98147A2A33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44F48656-86F2-AD2F-23B0-BCED4E4E8CD6}"/>
              </a:ext>
            </a:extLst>
          </p:cNvPr>
          <p:cNvSpPr/>
          <p:nvPr/>
        </p:nvSpPr>
        <p:spPr>
          <a:xfrm>
            <a:off x="255012" y="388329"/>
            <a:ext cx="2063750" cy="0"/>
          </a:xfrm>
          <a:custGeom>
            <a:avLst/>
            <a:gdLst/>
            <a:ahLst/>
            <a:cxnLst/>
            <a:rect l="l" t="t" r="r" b="b"/>
            <a:pathLst>
              <a:path w="2063750">
                <a:moveTo>
                  <a:pt x="0" y="0"/>
                </a:moveTo>
                <a:lnTo>
                  <a:pt x="2063699" y="0"/>
                </a:lnTo>
              </a:path>
            </a:pathLst>
          </a:custGeom>
          <a:ln w="28574">
            <a:solidFill>
              <a:srgbClr val="0277BD"/>
            </a:solidFill>
          </a:ln>
        </p:spPr>
        <p:txBody>
          <a:bodyPr wrap="square" lIns="0" tIns="0" rIns="0" bIns="0" rtlCol="0"/>
          <a:lstStyle/>
          <a:p>
            <a:endParaRPr>
              <a:latin typeface="Google Sans"/>
            </a:endParaRPr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E3C10C59-92EE-8C72-CA67-3881E089FF49}"/>
              </a:ext>
            </a:extLst>
          </p:cNvPr>
          <p:cNvSpPr txBox="1"/>
          <p:nvPr/>
        </p:nvSpPr>
        <p:spPr>
          <a:xfrm>
            <a:off x="289425" y="1094313"/>
            <a:ext cx="835596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endParaRPr lang="en-GB" sz="1400" spc="-30" dirty="0">
              <a:latin typeface="Google Sans"/>
              <a:cs typeface="Tahoma"/>
            </a:endParaRP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3431606A-5CBE-0436-68B3-6A764B0663C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54923" y="529163"/>
            <a:ext cx="6005195" cy="4521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GB" spc="120" dirty="0">
                <a:latin typeface="Google Sans"/>
              </a:rPr>
              <a:t>Resources </a:t>
            </a:r>
            <a:endParaRPr lang="en-GB" spc="-10" dirty="0">
              <a:latin typeface="Google San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0D27DBE-CCDE-4800-F8D2-A35885997BD9}"/>
              </a:ext>
            </a:extLst>
          </p:cNvPr>
          <p:cNvSpPr txBox="1"/>
          <p:nvPr/>
        </p:nvSpPr>
        <p:spPr>
          <a:xfrm>
            <a:off x="533400" y="1300480"/>
            <a:ext cx="777240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latin typeface="Google Sans"/>
                <a:hlinkClick r:id="rId2"/>
              </a:rPr>
              <a:t>Google AI Blog: FaceMesh</a:t>
            </a:r>
            <a:endParaRPr lang="en-GB" dirty="0">
              <a:latin typeface="Google Sans"/>
            </a:endParaRPr>
          </a:p>
          <a:p>
            <a:endParaRPr lang="en-GB" dirty="0">
              <a:latin typeface="Google Sans"/>
            </a:endParaRPr>
          </a:p>
          <a:p>
            <a:r>
              <a:rPr lang="en-GB" dirty="0">
                <a:latin typeface="Google Sans"/>
                <a:hlinkClick r:id="rId3"/>
              </a:rPr>
              <a:t>FaceMesh : Detecting Key Points on Faces in Real Time</a:t>
            </a:r>
            <a:endParaRPr lang="en-GB" dirty="0">
              <a:latin typeface="Google Sans"/>
            </a:endParaRPr>
          </a:p>
          <a:p>
            <a:endParaRPr lang="en-GB" dirty="0">
              <a:latin typeface="Google Sans"/>
            </a:endParaRPr>
          </a:p>
          <a:p>
            <a:r>
              <a:rPr lang="en-GB" dirty="0">
                <a:latin typeface="Google Sans"/>
                <a:hlinkClick r:id="rId4"/>
              </a:rPr>
              <a:t>Real-time Facial Surface Geometry from Monocular Video on Mobile GPUs</a:t>
            </a:r>
            <a:endParaRPr lang="en-GB" dirty="0">
              <a:latin typeface="Google Sans"/>
            </a:endParaRPr>
          </a:p>
          <a:p>
            <a:endParaRPr lang="en-GB" dirty="0">
              <a:latin typeface="Google Sans"/>
            </a:endParaRPr>
          </a:p>
          <a:p>
            <a:r>
              <a:rPr lang="en-GB" dirty="0">
                <a:latin typeface="Google Sans"/>
                <a:hlinkClick r:id="rId5"/>
              </a:rPr>
              <a:t>MediaPipe Face Mesh</a:t>
            </a:r>
            <a:endParaRPr lang="en-GB" dirty="0">
              <a:latin typeface="Google Sans"/>
            </a:endParaRPr>
          </a:p>
          <a:p>
            <a:endParaRPr lang="en-GB" dirty="0">
              <a:latin typeface="Google Sans"/>
            </a:endParaRPr>
          </a:p>
          <a:p>
            <a:r>
              <a:rPr lang="en-GB" dirty="0">
                <a:latin typeface="Google Sans"/>
                <a:hlinkClick r:id="rId6"/>
              </a:rPr>
              <a:t>Face landmark detection guide</a:t>
            </a:r>
            <a:endParaRPr lang="en-GB" dirty="0">
              <a:latin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6933033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187DA3C2-CF76-EF8F-2AF6-0775F3908B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FAFB9E4B-45F6-E785-1B78-9AC5F7A77889}"/>
              </a:ext>
            </a:extLst>
          </p:cNvPr>
          <p:cNvSpPr/>
          <p:nvPr/>
        </p:nvSpPr>
        <p:spPr>
          <a:xfrm>
            <a:off x="255012" y="388329"/>
            <a:ext cx="2063750" cy="0"/>
          </a:xfrm>
          <a:custGeom>
            <a:avLst/>
            <a:gdLst/>
            <a:ahLst/>
            <a:cxnLst/>
            <a:rect l="l" t="t" r="r" b="b"/>
            <a:pathLst>
              <a:path w="2063750">
                <a:moveTo>
                  <a:pt x="0" y="0"/>
                </a:moveTo>
                <a:lnTo>
                  <a:pt x="2063699" y="0"/>
                </a:lnTo>
              </a:path>
            </a:pathLst>
          </a:custGeom>
          <a:ln w="28574">
            <a:solidFill>
              <a:srgbClr val="0277B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B542F9BE-CC1C-056A-AA21-90E75C2DA37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6510" y="529163"/>
            <a:ext cx="6008089" cy="4129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rtl="0" fontAlgn="base"/>
            <a:r>
              <a:rPr lang="en-GB" sz="2600" b="0" i="0" u="none" strike="noStrike" dirty="0">
                <a:solidFill>
                  <a:srgbClr val="363D4D"/>
                </a:solidFill>
                <a:effectLst/>
                <a:latin typeface="Google Sans"/>
              </a:rPr>
              <a:t>Understanding 3D Face Reconstruction</a:t>
            </a:r>
            <a:endParaRPr lang="en-GB" sz="2600" spc="45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078520D-9715-199F-3658-58E852B2D194}"/>
              </a:ext>
            </a:extLst>
          </p:cNvPr>
          <p:cNvSpPr txBox="1"/>
          <p:nvPr/>
        </p:nvSpPr>
        <p:spPr>
          <a:xfrm>
            <a:off x="914400" y="1417588"/>
            <a:ext cx="731519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dirty="0"/>
              <a:t>3D Face Reconstruction is The process of converting 2D facial data into accurate 3D models using advanced algorithms </a:t>
            </a:r>
          </a:p>
          <a:p>
            <a:endParaRPr lang="en-GB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dirty="0"/>
              <a:t>FaceMesh simplifies 3D reconstruction with lightweight real-time applications powered by Machine Learning.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GB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dirty="0"/>
              <a:t>FaceMesh is pioneering due to innovative landmark detection across 468 facial points ensures precision and realism. </a:t>
            </a:r>
          </a:p>
        </p:txBody>
      </p:sp>
    </p:spTree>
    <p:extLst>
      <p:ext uri="{BB962C8B-B14F-4D97-AF65-F5344CB8AC3E}">
        <p14:creationId xmlns:p14="http://schemas.microsoft.com/office/powerpoint/2010/main" val="274002940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DE608224-FA2D-0C40-676D-4A54B429E8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986D3508-FB0F-EC12-3EA1-E58229CDF1E8}"/>
              </a:ext>
            </a:extLst>
          </p:cNvPr>
          <p:cNvSpPr/>
          <p:nvPr/>
        </p:nvSpPr>
        <p:spPr>
          <a:xfrm>
            <a:off x="255012" y="388329"/>
            <a:ext cx="2063750" cy="0"/>
          </a:xfrm>
          <a:custGeom>
            <a:avLst/>
            <a:gdLst/>
            <a:ahLst/>
            <a:cxnLst/>
            <a:rect l="l" t="t" r="r" b="b"/>
            <a:pathLst>
              <a:path w="2063750">
                <a:moveTo>
                  <a:pt x="0" y="0"/>
                </a:moveTo>
                <a:lnTo>
                  <a:pt x="2063699" y="0"/>
                </a:lnTo>
              </a:path>
            </a:pathLst>
          </a:custGeom>
          <a:ln w="28574">
            <a:solidFill>
              <a:srgbClr val="0277B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97CAD12D-0460-9775-D5BE-D3DAA6C8DA4A}"/>
              </a:ext>
            </a:extLst>
          </p:cNvPr>
          <p:cNvSpPr txBox="1"/>
          <p:nvPr/>
        </p:nvSpPr>
        <p:spPr>
          <a:xfrm>
            <a:off x="436921" y="1443586"/>
            <a:ext cx="6495415" cy="2154692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363855" indent="-351155">
              <a:lnSpc>
                <a:spcPct val="100000"/>
              </a:lnSpc>
              <a:spcBef>
                <a:spcPts val="580"/>
              </a:spcBef>
              <a:buFont typeface="Arial MT"/>
              <a:buChar char="●"/>
              <a:tabLst>
                <a:tab pos="363855" algn="l"/>
              </a:tabLst>
            </a:pPr>
            <a:r>
              <a:rPr sz="1600" spc="-25" dirty="0">
                <a:solidFill>
                  <a:srgbClr val="425066"/>
                </a:solidFill>
                <a:latin typeface="Google Sans"/>
                <a:cs typeface="Tahoma"/>
              </a:rPr>
              <a:t>Two</a:t>
            </a:r>
            <a:r>
              <a:rPr sz="1600" spc="-120" dirty="0">
                <a:solidFill>
                  <a:srgbClr val="425066"/>
                </a:solidFill>
                <a:latin typeface="Google Sans"/>
                <a:cs typeface="Tahoma"/>
              </a:rPr>
              <a:t> </a:t>
            </a:r>
            <a:r>
              <a:rPr sz="1600" spc="70" dirty="0">
                <a:solidFill>
                  <a:srgbClr val="425066"/>
                </a:solidFill>
                <a:latin typeface="Google Sans"/>
                <a:cs typeface="Tahoma"/>
              </a:rPr>
              <a:t>ML</a:t>
            </a:r>
            <a:r>
              <a:rPr sz="1600" spc="-114" dirty="0">
                <a:solidFill>
                  <a:srgbClr val="425066"/>
                </a:solidFill>
                <a:latin typeface="Google Sans"/>
                <a:cs typeface="Tahoma"/>
              </a:rPr>
              <a:t> </a:t>
            </a:r>
            <a:r>
              <a:rPr sz="1600" spc="-10" dirty="0">
                <a:solidFill>
                  <a:srgbClr val="425066"/>
                </a:solidFill>
                <a:latin typeface="Google Sans"/>
                <a:cs typeface="Tahoma"/>
              </a:rPr>
              <a:t>mod</a:t>
            </a:r>
            <a:r>
              <a:rPr lang="en-GB" sz="1600" spc="-10" dirty="0">
                <a:solidFill>
                  <a:srgbClr val="425066"/>
                </a:solidFill>
                <a:latin typeface="Google Sans"/>
                <a:cs typeface="Tahoma"/>
              </a:rPr>
              <a:t>e</a:t>
            </a:r>
            <a:r>
              <a:rPr sz="1600" spc="-10" dirty="0">
                <a:solidFill>
                  <a:srgbClr val="425066"/>
                </a:solidFill>
                <a:latin typeface="Google Sans"/>
                <a:cs typeface="Tahoma"/>
              </a:rPr>
              <a:t>ls:</a:t>
            </a:r>
            <a:endParaRPr sz="1600" dirty="0">
              <a:latin typeface="Google Sans"/>
              <a:cs typeface="Tahoma"/>
            </a:endParaRPr>
          </a:p>
          <a:p>
            <a:pPr marL="363855">
              <a:lnSpc>
                <a:spcPct val="100000"/>
              </a:lnSpc>
              <a:spcBef>
                <a:spcPts val="480"/>
              </a:spcBef>
            </a:pPr>
            <a:r>
              <a:rPr lang="en-GB" sz="1600" b="1" spc="-10" dirty="0">
                <a:solidFill>
                  <a:srgbClr val="425066"/>
                </a:solidFill>
                <a:latin typeface="Google Sans"/>
                <a:cs typeface="Tahoma"/>
              </a:rPr>
              <a:t>MediaPipe</a:t>
            </a:r>
            <a:r>
              <a:rPr sz="1600" b="1" spc="-80" dirty="0">
                <a:solidFill>
                  <a:srgbClr val="425066"/>
                </a:solidFill>
                <a:latin typeface="Google Sans"/>
                <a:cs typeface="Tahoma"/>
              </a:rPr>
              <a:t> </a:t>
            </a:r>
            <a:r>
              <a:rPr sz="1600" spc="-20" dirty="0">
                <a:solidFill>
                  <a:srgbClr val="425066"/>
                </a:solidFill>
                <a:latin typeface="Google Sans"/>
                <a:cs typeface="Tahoma"/>
              </a:rPr>
              <a:t>pip</a:t>
            </a:r>
            <a:r>
              <a:rPr lang="en-GB" sz="1600" spc="-20" dirty="0">
                <a:solidFill>
                  <a:srgbClr val="425066"/>
                </a:solidFill>
                <a:latin typeface="Google Sans"/>
                <a:cs typeface="Tahoma"/>
              </a:rPr>
              <a:t>e</a:t>
            </a:r>
            <a:r>
              <a:rPr sz="1600" spc="-20" dirty="0" err="1">
                <a:solidFill>
                  <a:srgbClr val="425066"/>
                </a:solidFill>
                <a:latin typeface="Google Sans"/>
                <a:cs typeface="Tahoma"/>
              </a:rPr>
              <a:t>lin</a:t>
            </a:r>
            <a:r>
              <a:rPr lang="en-GB" sz="1600" spc="-20" dirty="0">
                <a:solidFill>
                  <a:srgbClr val="425066"/>
                </a:solidFill>
                <a:latin typeface="Google Sans"/>
                <a:cs typeface="Tahoma"/>
              </a:rPr>
              <a:t>e</a:t>
            </a:r>
            <a:r>
              <a:rPr sz="1600" spc="-20" dirty="0">
                <a:solidFill>
                  <a:srgbClr val="425066"/>
                </a:solidFill>
                <a:latin typeface="Google Sans"/>
                <a:cs typeface="Tahoma"/>
              </a:rPr>
              <a:t>:</a:t>
            </a:r>
            <a:r>
              <a:rPr sz="1600" spc="-110" dirty="0">
                <a:solidFill>
                  <a:srgbClr val="425066"/>
                </a:solidFill>
                <a:latin typeface="Google Sans"/>
                <a:cs typeface="Tahoma"/>
              </a:rPr>
              <a:t> </a:t>
            </a:r>
            <a:r>
              <a:rPr sz="1600" b="1" spc="-25" dirty="0">
                <a:solidFill>
                  <a:srgbClr val="425066"/>
                </a:solidFill>
                <a:latin typeface="Google Sans"/>
                <a:cs typeface="Tahoma"/>
              </a:rPr>
              <a:t>Blaz</a:t>
            </a:r>
            <a:r>
              <a:rPr lang="en-GB" sz="1600" b="1" spc="-25" dirty="0">
                <a:solidFill>
                  <a:srgbClr val="425066"/>
                </a:solidFill>
                <a:latin typeface="Google Sans"/>
                <a:cs typeface="Tahoma"/>
              </a:rPr>
              <a:t>e</a:t>
            </a:r>
            <a:r>
              <a:rPr sz="1600" b="1" spc="-25" dirty="0">
                <a:solidFill>
                  <a:srgbClr val="425066"/>
                </a:solidFill>
                <a:latin typeface="Google Sans"/>
                <a:cs typeface="Tahoma"/>
              </a:rPr>
              <a:t>Fac</a:t>
            </a:r>
            <a:r>
              <a:rPr lang="en-GB" sz="1600" b="1" spc="-25" dirty="0">
                <a:solidFill>
                  <a:srgbClr val="425066"/>
                </a:solidFill>
                <a:latin typeface="Google Sans"/>
                <a:cs typeface="Tahoma"/>
              </a:rPr>
              <a:t>e</a:t>
            </a:r>
            <a:r>
              <a:rPr sz="1600" b="1" spc="-70" dirty="0">
                <a:solidFill>
                  <a:srgbClr val="425066"/>
                </a:solidFill>
                <a:latin typeface="Google Sans"/>
                <a:cs typeface="Tahoma"/>
              </a:rPr>
              <a:t> </a:t>
            </a:r>
            <a:r>
              <a:rPr sz="1600" b="1" dirty="0">
                <a:solidFill>
                  <a:srgbClr val="425066"/>
                </a:solidFill>
                <a:latin typeface="Google Sans"/>
                <a:cs typeface="Tahoma"/>
              </a:rPr>
              <a:t>D</a:t>
            </a:r>
            <a:r>
              <a:rPr lang="en-GB" sz="1600" b="1" dirty="0">
                <a:solidFill>
                  <a:srgbClr val="425066"/>
                </a:solidFill>
                <a:latin typeface="Google Sans"/>
                <a:cs typeface="Tahoma"/>
              </a:rPr>
              <a:t>e</a:t>
            </a:r>
            <a:r>
              <a:rPr sz="1600" b="1" dirty="0">
                <a:solidFill>
                  <a:srgbClr val="425066"/>
                </a:solidFill>
                <a:latin typeface="Google Sans"/>
                <a:cs typeface="Tahoma"/>
              </a:rPr>
              <a:t>t</a:t>
            </a:r>
            <a:r>
              <a:rPr lang="en-GB" sz="1600" b="1" dirty="0">
                <a:solidFill>
                  <a:srgbClr val="425066"/>
                </a:solidFill>
                <a:latin typeface="Google Sans"/>
                <a:cs typeface="Tahoma"/>
              </a:rPr>
              <a:t>e</a:t>
            </a:r>
            <a:r>
              <a:rPr sz="1600" b="1" dirty="0" err="1">
                <a:solidFill>
                  <a:srgbClr val="425066"/>
                </a:solidFill>
                <a:latin typeface="Google Sans"/>
                <a:cs typeface="Tahoma"/>
              </a:rPr>
              <a:t>ctor</a:t>
            </a:r>
            <a:r>
              <a:rPr sz="1600" b="1" spc="-85" dirty="0">
                <a:solidFill>
                  <a:srgbClr val="425066"/>
                </a:solidFill>
                <a:latin typeface="Google Sans"/>
                <a:cs typeface="Tahoma"/>
              </a:rPr>
              <a:t> </a:t>
            </a:r>
            <a:r>
              <a:rPr sz="1600" spc="-280" dirty="0">
                <a:solidFill>
                  <a:srgbClr val="425066"/>
                </a:solidFill>
                <a:latin typeface="Google Sans"/>
                <a:cs typeface="Tahoma"/>
              </a:rPr>
              <a:t>+</a:t>
            </a:r>
            <a:r>
              <a:rPr sz="1600" spc="-110" dirty="0">
                <a:solidFill>
                  <a:srgbClr val="425066"/>
                </a:solidFill>
                <a:latin typeface="Google Sans"/>
                <a:cs typeface="Tahoma"/>
              </a:rPr>
              <a:t> </a:t>
            </a:r>
            <a:r>
              <a:rPr lang="en-GB" sz="1600" spc="-110" dirty="0">
                <a:solidFill>
                  <a:srgbClr val="425066"/>
                </a:solidFill>
                <a:latin typeface="Google Sans"/>
                <a:cs typeface="Tahoma"/>
              </a:rPr>
              <a:t> </a:t>
            </a:r>
            <a:r>
              <a:rPr sz="1600" b="1" spc="-85" dirty="0">
                <a:solidFill>
                  <a:srgbClr val="425066"/>
                </a:solidFill>
                <a:latin typeface="Google Sans"/>
                <a:cs typeface="Tahoma"/>
              </a:rPr>
              <a:t>3D</a:t>
            </a:r>
            <a:r>
              <a:rPr sz="1600" b="1" spc="-70" dirty="0">
                <a:solidFill>
                  <a:srgbClr val="425066"/>
                </a:solidFill>
                <a:latin typeface="Google Sans"/>
                <a:cs typeface="Tahoma"/>
              </a:rPr>
              <a:t> </a:t>
            </a:r>
            <a:r>
              <a:rPr sz="1600" b="1" dirty="0">
                <a:solidFill>
                  <a:srgbClr val="425066"/>
                </a:solidFill>
                <a:latin typeface="Google Sans"/>
                <a:cs typeface="Tahoma"/>
              </a:rPr>
              <a:t>Fac</a:t>
            </a:r>
            <a:r>
              <a:rPr lang="en-GB" sz="1600" b="1" dirty="0">
                <a:solidFill>
                  <a:srgbClr val="425066"/>
                </a:solidFill>
                <a:latin typeface="Google Sans"/>
                <a:cs typeface="Tahoma"/>
              </a:rPr>
              <a:t>e</a:t>
            </a:r>
            <a:r>
              <a:rPr sz="1600" b="1" dirty="0">
                <a:solidFill>
                  <a:srgbClr val="425066"/>
                </a:solidFill>
                <a:latin typeface="Google Sans"/>
                <a:cs typeface="Tahoma"/>
              </a:rPr>
              <a:t>M</a:t>
            </a:r>
            <a:r>
              <a:rPr lang="en-GB" sz="1600" b="1" dirty="0">
                <a:solidFill>
                  <a:srgbClr val="425066"/>
                </a:solidFill>
                <a:latin typeface="Google Sans"/>
                <a:cs typeface="Tahoma"/>
              </a:rPr>
              <a:t>es</a:t>
            </a:r>
            <a:r>
              <a:rPr sz="1600" b="1" dirty="0">
                <a:solidFill>
                  <a:srgbClr val="425066"/>
                </a:solidFill>
                <a:latin typeface="Google Sans"/>
                <a:cs typeface="Tahoma"/>
              </a:rPr>
              <a:t>h</a:t>
            </a:r>
            <a:r>
              <a:rPr sz="1600" b="1" spc="-70" dirty="0">
                <a:solidFill>
                  <a:srgbClr val="425066"/>
                </a:solidFill>
                <a:latin typeface="Google Sans"/>
                <a:cs typeface="Tahoma"/>
              </a:rPr>
              <a:t> </a:t>
            </a:r>
            <a:r>
              <a:rPr sz="1600" b="1" spc="-10" dirty="0">
                <a:solidFill>
                  <a:srgbClr val="425066"/>
                </a:solidFill>
                <a:latin typeface="Google Sans"/>
                <a:cs typeface="Tahoma"/>
              </a:rPr>
              <a:t>n</a:t>
            </a:r>
            <a:r>
              <a:rPr lang="en-GB" sz="1600" b="1" spc="-10" dirty="0">
                <a:solidFill>
                  <a:srgbClr val="425066"/>
                </a:solidFill>
                <a:latin typeface="Google Sans"/>
                <a:cs typeface="Tahoma"/>
              </a:rPr>
              <a:t>e</a:t>
            </a:r>
            <a:r>
              <a:rPr sz="1600" b="1" spc="-10" dirty="0" err="1">
                <a:solidFill>
                  <a:srgbClr val="425066"/>
                </a:solidFill>
                <a:latin typeface="Google Sans"/>
                <a:cs typeface="Tahoma"/>
              </a:rPr>
              <a:t>twork</a:t>
            </a:r>
            <a:endParaRPr sz="1600" dirty="0">
              <a:latin typeface="Google Sans"/>
              <a:cs typeface="Tahoma"/>
            </a:endParaRPr>
          </a:p>
          <a:p>
            <a:pPr marL="821055" lvl="1" indent="-351790">
              <a:lnSpc>
                <a:spcPct val="100000"/>
              </a:lnSpc>
              <a:spcBef>
                <a:spcPts val="480"/>
              </a:spcBef>
              <a:buFont typeface="Arial MT"/>
              <a:buChar char="○"/>
              <a:tabLst>
                <a:tab pos="821055" algn="l"/>
              </a:tabLst>
            </a:pPr>
            <a:r>
              <a:rPr sz="1600" b="1" spc="-30" dirty="0">
                <a:solidFill>
                  <a:srgbClr val="425066"/>
                </a:solidFill>
                <a:latin typeface="Google Sans"/>
                <a:cs typeface="Tahoma"/>
              </a:rPr>
              <a:t>Blaz</a:t>
            </a:r>
            <a:r>
              <a:rPr lang="en-GB" sz="1600" b="1" spc="-30" dirty="0">
                <a:solidFill>
                  <a:srgbClr val="425066"/>
                </a:solidFill>
                <a:latin typeface="Google Sans"/>
                <a:cs typeface="Tahoma"/>
              </a:rPr>
              <a:t>e</a:t>
            </a:r>
            <a:r>
              <a:rPr sz="1600" b="1" spc="-30" dirty="0">
                <a:solidFill>
                  <a:srgbClr val="425066"/>
                </a:solidFill>
                <a:latin typeface="Google Sans"/>
                <a:cs typeface="Tahoma"/>
              </a:rPr>
              <a:t>Fac</a:t>
            </a:r>
            <a:r>
              <a:rPr lang="en-GB" sz="1600" b="1" spc="-30" dirty="0">
                <a:solidFill>
                  <a:srgbClr val="425066"/>
                </a:solidFill>
                <a:latin typeface="Google Sans"/>
                <a:cs typeface="Tahoma"/>
              </a:rPr>
              <a:t>e</a:t>
            </a:r>
            <a:r>
              <a:rPr sz="1600" b="1" spc="-20" dirty="0">
                <a:solidFill>
                  <a:srgbClr val="425066"/>
                </a:solidFill>
                <a:latin typeface="Google Sans"/>
                <a:cs typeface="Tahoma"/>
              </a:rPr>
              <a:t> </a:t>
            </a:r>
            <a:r>
              <a:rPr sz="1600" dirty="0">
                <a:solidFill>
                  <a:srgbClr val="425066"/>
                </a:solidFill>
                <a:latin typeface="Google Sans"/>
                <a:cs typeface="Tahoma"/>
              </a:rPr>
              <a:t>r</a:t>
            </a:r>
            <a:r>
              <a:rPr lang="en-GB" sz="1600" dirty="0">
                <a:solidFill>
                  <a:srgbClr val="425066"/>
                </a:solidFill>
                <a:latin typeface="Google Sans"/>
                <a:cs typeface="Tahoma"/>
              </a:rPr>
              <a:t>e</a:t>
            </a:r>
            <a:r>
              <a:rPr sz="1600" dirty="0">
                <a:solidFill>
                  <a:srgbClr val="425066"/>
                </a:solidFill>
                <a:latin typeface="Google Sans"/>
                <a:cs typeface="Tahoma"/>
              </a:rPr>
              <a:t>turns</a:t>
            </a:r>
            <a:r>
              <a:rPr sz="1600" spc="-40" dirty="0">
                <a:solidFill>
                  <a:srgbClr val="425066"/>
                </a:solidFill>
                <a:latin typeface="Google Sans"/>
                <a:cs typeface="Tahoma"/>
              </a:rPr>
              <a:t> </a:t>
            </a:r>
            <a:r>
              <a:rPr sz="1600" dirty="0" err="1">
                <a:solidFill>
                  <a:srgbClr val="425066"/>
                </a:solidFill>
                <a:latin typeface="Google Sans"/>
                <a:cs typeface="Tahoma"/>
              </a:rPr>
              <a:t>ori</a:t>
            </a:r>
            <a:r>
              <a:rPr lang="en-GB" sz="1600" dirty="0">
                <a:solidFill>
                  <a:srgbClr val="425066"/>
                </a:solidFill>
                <a:latin typeface="Google Sans"/>
                <a:cs typeface="Tahoma"/>
              </a:rPr>
              <a:t>e</a:t>
            </a:r>
            <a:r>
              <a:rPr sz="1600" dirty="0" err="1">
                <a:solidFill>
                  <a:srgbClr val="425066"/>
                </a:solidFill>
                <a:latin typeface="Google Sans"/>
                <a:cs typeface="Tahoma"/>
              </a:rPr>
              <a:t>nt</a:t>
            </a:r>
            <a:r>
              <a:rPr lang="en-GB" sz="1600" dirty="0">
                <a:solidFill>
                  <a:srgbClr val="425066"/>
                </a:solidFill>
                <a:latin typeface="Google Sans"/>
                <a:cs typeface="Tahoma"/>
              </a:rPr>
              <a:t>e</a:t>
            </a:r>
            <a:r>
              <a:rPr sz="1600" dirty="0">
                <a:solidFill>
                  <a:srgbClr val="425066"/>
                </a:solidFill>
                <a:latin typeface="Google Sans"/>
                <a:cs typeface="Tahoma"/>
              </a:rPr>
              <a:t>d</a:t>
            </a:r>
            <a:r>
              <a:rPr sz="1600" spc="-45" dirty="0">
                <a:solidFill>
                  <a:srgbClr val="425066"/>
                </a:solidFill>
                <a:latin typeface="Google Sans"/>
                <a:cs typeface="Tahoma"/>
              </a:rPr>
              <a:t> </a:t>
            </a:r>
            <a:r>
              <a:rPr sz="1600" spc="-25" dirty="0">
                <a:solidFill>
                  <a:srgbClr val="425066"/>
                </a:solidFill>
                <a:latin typeface="Google Sans"/>
                <a:cs typeface="Tahoma"/>
              </a:rPr>
              <a:t>ROI</a:t>
            </a:r>
            <a:endParaRPr sz="1600" dirty="0">
              <a:latin typeface="Google Sans"/>
              <a:cs typeface="Tahoma"/>
            </a:endParaRPr>
          </a:p>
          <a:p>
            <a:pPr marL="821055" lvl="1" indent="-351790">
              <a:lnSpc>
                <a:spcPct val="100000"/>
              </a:lnSpc>
              <a:spcBef>
                <a:spcPts val="480"/>
              </a:spcBef>
              <a:buFont typeface="Arial MT"/>
              <a:buChar char="○"/>
              <a:tabLst>
                <a:tab pos="821055" algn="l"/>
              </a:tabLst>
            </a:pPr>
            <a:r>
              <a:rPr sz="1600" b="1" spc="-85" dirty="0">
                <a:solidFill>
                  <a:srgbClr val="425066"/>
                </a:solidFill>
                <a:latin typeface="Google Sans"/>
                <a:cs typeface="Tahoma"/>
              </a:rPr>
              <a:t>3D</a:t>
            </a:r>
            <a:r>
              <a:rPr sz="1600" b="1" spc="-30" dirty="0">
                <a:solidFill>
                  <a:srgbClr val="425066"/>
                </a:solidFill>
                <a:latin typeface="Google Sans"/>
                <a:cs typeface="Tahoma"/>
              </a:rPr>
              <a:t> </a:t>
            </a:r>
            <a:r>
              <a:rPr sz="1600" b="1" dirty="0">
                <a:solidFill>
                  <a:srgbClr val="425066"/>
                </a:solidFill>
                <a:latin typeface="Google Sans"/>
                <a:cs typeface="Tahoma"/>
              </a:rPr>
              <a:t>M</a:t>
            </a:r>
            <a:r>
              <a:rPr lang="en-GB" sz="1600" b="1" dirty="0">
                <a:solidFill>
                  <a:srgbClr val="425066"/>
                </a:solidFill>
                <a:latin typeface="Google Sans"/>
                <a:cs typeface="Tahoma"/>
              </a:rPr>
              <a:t>e</a:t>
            </a:r>
            <a:r>
              <a:rPr sz="1600" b="1" dirty="0" err="1">
                <a:solidFill>
                  <a:srgbClr val="425066"/>
                </a:solidFill>
                <a:latin typeface="Google Sans"/>
                <a:cs typeface="Tahoma"/>
              </a:rPr>
              <a:t>sh</a:t>
            </a:r>
            <a:r>
              <a:rPr sz="1600" b="1" spc="-25" dirty="0">
                <a:solidFill>
                  <a:srgbClr val="425066"/>
                </a:solidFill>
                <a:latin typeface="Google Sans"/>
                <a:cs typeface="Tahoma"/>
              </a:rPr>
              <a:t> </a:t>
            </a:r>
            <a:r>
              <a:rPr sz="1600" b="1" spc="-35" dirty="0">
                <a:solidFill>
                  <a:srgbClr val="425066"/>
                </a:solidFill>
                <a:latin typeface="Google Sans"/>
                <a:cs typeface="Tahoma"/>
              </a:rPr>
              <a:t>n</a:t>
            </a:r>
            <a:r>
              <a:rPr lang="en-GB" sz="1600" b="1" spc="-35" dirty="0">
                <a:solidFill>
                  <a:srgbClr val="425066"/>
                </a:solidFill>
                <a:latin typeface="Google Sans"/>
                <a:cs typeface="Tahoma"/>
              </a:rPr>
              <a:t>e</a:t>
            </a:r>
            <a:r>
              <a:rPr sz="1600" b="1" spc="-35" dirty="0" err="1">
                <a:solidFill>
                  <a:srgbClr val="425066"/>
                </a:solidFill>
                <a:latin typeface="Google Sans"/>
                <a:cs typeface="Tahoma"/>
              </a:rPr>
              <a:t>twork</a:t>
            </a:r>
            <a:r>
              <a:rPr sz="1600" b="1" spc="-40" dirty="0">
                <a:solidFill>
                  <a:srgbClr val="425066"/>
                </a:solidFill>
                <a:latin typeface="Google Sans"/>
                <a:cs typeface="Tahoma"/>
              </a:rPr>
              <a:t> </a:t>
            </a:r>
            <a:r>
              <a:rPr sz="1600" dirty="0">
                <a:solidFill>
                  <a:srgbClr val="425066"/>
                </a:solidFill>
                <a:latin typeface="Google Sans"/>
                <a:cs typeface="Tahoma"/>
              </a:rPr>
              <a:t>pr</a:t>
            </a:r>
            <a:r>
              <a:rPr lang="en-GB" sz="1600" dirty="0">
                <a:solidFill>
                  <a:srgbClr val="425066"/>
                </a:solidFill>
                <a:latin typeface="Google Sans"/>
                <a:cs typeface="Tahoma"/>
              </a:rPr>
              <a:t>e</a:t>
            </a:r>
            <a:r>
              <a:rPr sz="1600" dirty="0" err="1">
                <a:solidFill>
                  <a:srgbClr val="425066"/>
                </a:solidFill>
                <a:latin typeface="Google Sans"/>
                <a:cs typeface="Tahoma"/>
              </a:rPr>
              <a:t>dicts</a:t>
            </a:r>
            <a:r>
              <a:rPr sz="1600" spc="-65" dirty="0">
                <a:solidFill>
                  <a:srgbClr val="425066"/>
                </a:solidFill>
                <a:latin typeface="Google Sans"/>
                <a:cs typeface="Tahoma"/>
              </a:rPr>
              <a:t> </a:t>
            </a:r>
            <a:r>
              <a:rPr sz="1600" dirty="0">
                <a:solidFill>
                  <a:srgbClr val="425066"/>
                </a:solidFill>
                <a:latin typeface="Google Sans"/>
                <a:cs typeface="Tahoma"/>
              </a:rPr>
              <a:t>m</a:t>
            </a:r>
            <a:r>
              <a:rPr lang="en-GB" sz="1600" dirty="0">
                <a:solidFill>
                  <a:srgbClr val="425066"/>
                </a:solidFill>
                <a:latin typeface="Google Sans"/>
                <a:cs typeface="Tahoma"/>
              </a:rPr>
              <a:t>e</a:t>
            </a:r>
            <a:r>
              <a:rPr sz="1600" dirty="0" err="1">
                <a:solidFill>
                  <a:srgbClr val="425066"/>
                </a:solidFill>
                <a:latin typeface="Google Sans"/>
                <a:cs typeface="Tahoma"/>
              </a:rPr>
              <a:t>sh</a:t>
            </a:r>
            <a:r>
              <a:rPr sz="1600" spc="-65" dirty="0">
                <a:solidFill>
                  <a:srgbClr val="425066"/>
                </a:solidFill>
                <a:latin typeface="Google Sans"/>
                <a:cs typeface="Tahoma"/>
              </a:rPr>
              <a:t> </a:t>
            </a:r>
            <a:r>
              <a:rPr sz="1600" spc="-50" dirty="0">
                <a:solidFill>
                  <a:srgbClr val="425066"/>
                </a:solidFill>
                <a:latin typeface="Google Sans"/>
                <a:cs typeface="Tahoma"/>
              </a:rPr>
              <a:t>from</a:t>
            </a:r>
            <a:r>
              <a:rPr sz="1600" spc="-65" dirty="0">
                <a:solidFill>
                  <a:srgbClr val="425066"/>
                </a:solidFill>
                <a:latin typeface="Google Sans"/>
                <a:cs typeface="Tahoma"/>
              </a:rPr>
              <a:t> </a:t>
            </a:r>
            <a:r>
              <a:rPr sz="1600" spc="-35" dirty="0">
                <a:solidFill>
                  <a:srgbClr val="425066"/>
                </a:solidFill>
                <a:latin typeface="Google Sans"/>
                <a:cs typeface="Tahoma"/>
              </a:rPr>
              <a:t>ROI</a:t>
            </a:r>
            <a:r>
              <a:rPr sz="1600" spc="-65" dirty="0">
                <a:solidFill>
                  <a:srgbClr val="425066"/>
                </a:solidFill>
                <a:latin typeface="Google Sans"/>
                <a:cs typeface="Tahoma"/>
              </a:rPr>
              <a:t> </a:t>
            </a:r>
            <a:r>
              <a:rPr sz="1600" spc="35" dirty="0">
                <a:solidFill>
                  <a:srgbClr val="425066"/>
                </a:solidFill>
                <a:latin typeface="Google Sans"/>
                <a:cs typeface="Tahoma"/>
              </a:rPr>
              <a:t>crop</a:t>
            </a:r>
            <a:endParaRPr sz="1600" dirty="0">
              <a:latin typeface="Google Sans"/>
              <a:cs typeface="Tahoma"/>
            </a:endParaRPr>
          </a:p>
          <a:p>
            <a:pPr marL="363855" indent="-351155">
              <a:lnSpc>
                <a:spcPct val="100000"/>
              </a:lnSpc>
              <a:spcBef>
                <a:spcPts val="480"/>
              </a:spcBef>
              <a:buFont typeface="Arial MT"/>
              <a:buChar char="●"/>
              <a:tabLst>
                <a:tab pos="363855" algn="l"/>
              </a:tabLst>
            </a:pPr>
            <a:r>
              <a:rPr sz="1600" b="1" dirty="0">
                <a:solidFill>
                  <a:srgbClr val="425066"/>
                </a:solidFill>
                <a:latin typeface="Google Sans"/>
                <a:cs typeface="Tahoma"/>
              </a:rPr>
              <a:t>Fac</a:t>
            </a:r>
            <a:r>
              <a:rPr lang="en-GB" sz="1600" b="1" dirty="0">
                <a:solidFill>
                  <a:srgbClr val="425066"/>
                </a:solidFill>
                <a:latin typeface="Google Sans"/>
                <a:cs typeface="Tahoma"/>
              </a:rPr>
              <a:t>e</a:t>
            </a:r>
            <a:r>
              <a:rPr sz="1600" b="1" dirty="0">
                <a:solidFill>
                  <a:srgbClr val="425066"/>
                </a:solidFill>
                <a:latin typeface="Google Sans"/>
                <a:cs typeface="Tahoma"/>
              </a:rPr>
              <a:t>M</a:t>
            </a:r>
            <a:r>
              <a:rPr lang="en-GB" sz="1600" b="1" dirty="0">
                <a:solidFill>
                  <a:srgbClr val="425066"/>
                </a:solidFill>
                <a:latin typeface="Google Sans"/>
                <a:cs typeface="Tahoma"/>
              </a:rPr>
              <a:t>e</a:t>
            </a:r>
            <a:r>
              <a:rPr sz="1600" b="1" dirty="0" err="1">
                <a:solidFill>
                  <a:srgbClr val="425066"/>
                </a:solidFill>
                <a:latin typeface="Google Sans"/>
                <a:cs typeface="Tahoma"/>
              </a:rPr>
              <a:t>sh</a:t>
            </a:r>
            <a:r>
              <a:rPr sz="1600" b="1" spc="-40" dirty="0">
                <a:solidFill>
                  <a:srgbClr val="425066"/>
                </a:solidFill>
                <a:latin typeface="Google Sans"/>
                <a:cs typeface="Tahoma"/>
              </a:rPr>
              <a:t> </a:t>
            </a:r>
            <a:r>
              <a:rPr sz="1600" dirty="0">
                <a:solidFill>
                  <a:srgbClr val="425066"/>
                </a:solidFill>
                <a:latin typeface="Google Sans"/>
                <a:cs typeface="Tahoma"/>
              </a:rPr>
              <a:t>mod</a:t>
            </a:r>
            <a:r>
              <a:rPr lang="en-GB" sz="1600" dirty="0">
                <a:solidFill>
                  <a:srgbClr val="425066"/>
                </a:solidFill>
                <a:latin typeface="Google Sans"/>
                <a:cs typeface="Tahoma"/>
              </a:rPr>
              <a:t>e</a:t>
            </a:r>
            <a:r>
              <a:rPr sz="1600" dirty="0">
                <a:solidFill>
                  <a:srgbClr val="425066"/>
                </a:solidFill>
                <a:latin typeface="Google Sans"/>
                <a:cs typeface="Tahoma"/>
              </a:rPr>
              <a:t>l</a:t>
            </a:r>
            <a:r>
              <a:rPr sz="1600" spc="-60" dirty="0">
                <a:solidFill>
                  <a:srgbClr val="425066"/>
                </a:solidFill>
                <a:latin typeface="Google Sans"/>
                <a:cs typeface="Tahoma"/>
              </a:rPr>
              <a:t> </a:t>
            </a:r>
            <a:r>
              <a:rPr sz="1600" dirty="0">
                <a:solidFill>
                  <a:srgbClr val="425066"/>
                </a:solidFill>
                <a:latin typeface="Google Sans"/>
                <a:cs typeface="Tahoma"/>
              </a:rPr>
              <a:t>to</a:t>
            </a:r>
            <a:r>
              <a:rPr sz="1600" spc="-65" dirty="0">
                <a:solidFill>
                  <a:srgbClr val="425066"/>
                </a:solidFill>
                <a:latin typeface="Google Sans"/>
                <a:cs typeface="Tahoma"/>
              </a:rPr>
              <a:t> </a:t>
            </a:r>
            <a:r>
              <a:rPr sz="1600" dirty="0">
                <a:solidFill>
                  <a:srgbClr val="425066"/>
                </a:solidFill>
                <a:latin typeface="Google Sans"/>
                <a:cs typeface="Tahoma"/>
              </a:rPr>
              <a:t>r</a:t>
            </a:r>
            <a:r>
              <a:rPr lang="en-GB" sz="1600" dirty="0">
                <a:solidFill>
                  <a:srgbClr val="425066"/>
                </a:solidFill>
                <a:latin typeface="Google Sans"/>
                <a:cs typeface="Tahoma"/>
              </a:rPr>
              <a:t>e</a:t>
            </a:r>
            <a:r>
              <a:rPr sz="1600" dirty="0">
                <a:solidFill>
                  <a:srgbClr val="425066"/>
                </a:solidFill>
                <a:latin typeface="Google Sans"/>
                <a:cs typeface="Tahoma"/>
              </a:rPr>
              <a:t>-us</a:t>
            </a:r>
            <a:r>
              <a:rPr lang="en-GB" sz="1600" dirty="0">
                <a:solidFill>
                  <a:srgbClr val="425066"/>
                </a:solidFill>
                <a:latin typeface="Google Sans"/>
                <a:cs typeface="Tahoma"/>
              </a:rPr>
              <a:t>e</a:t>
            </a:r>
            <a:r>
              <a:rPr sz="1600" spc="-60" dirty="0">
                <a:solidFill>
                  <a:srgbClr val="425066"/>
                </a:solidFill>
                <a:latin typeface="Google Sans"/>
                <a:cs typeface="Tahoma"/>
              </a:rPr>
              <a:t> </a:t>
            </a:r>
            <a:r>
              <a:rPr sz="1600" spc="-35" dirty="0">
                <a:solidFill>
                  <a:srgbClr val="425066"/>
                </a:solidFill>
                <a:latin typeface="Google Sans"/>
                <a:cs typeface="Tahoma"/>
              </a:rPr>
              <a:t>ROI</a:t>
            </a:r>
            <a:r>
              <a:rPr sz="1600" spc="-60" dirty="0">
                <a:solidFill>
                  <a:srgbClr val="425066"/>
                </a:solidFill>
                <a:latin typeface="Google Sans"/>
                <a:cs typeface="Tahoma"/>
              </a:rPr>
              <a:t> </a:t>
            </a:r>
            <a:r>
              <a:rPr sz="1600" spc="-50" dirty="0">
                <a:solidFill>
                  <a:srgbClr val="425066"/>
                </a:solidFill>
                <a:latin typeface="Google Sans"/>
                <a:cs typeface="Tahoma"/>
              </a:rPr>
              <a:t>from</a:t>
            </a:r>
            <a:r>
              <a:rPr sz="1600" spc="-65" dirty="0">
                <a:solidFill>
                  <a:srgbClr val="425066"/>
                </a:solidFill>
                <a:latin typeface="Google Sans"/>
                <a:cs typeface="Tahoma"/>
              </a:rPr>
              <a:t> </a:t>
            </a:r>
            <a:r>
              <a:rPr sz="1600" spc="-40" dirty="0">
                <a:solidFill>
                  <a:srgbClr val="425066"/>
                </a:solidFill>
                <a:latin typeface="Google Sans"/>
                <a:cs typeface="Tahoma"/>
              </a:rPr>
              <a:t>pr</a:t>
            </a:r>
            <a:r>
              <a:rPr lang="en-GB" sz="1600" spc="-40" dirty="0">
                <a:solidFill>
                  <a:srgbClr val="425066"/>
                </a:solidFill>
                <a:latin typeface="Google Sans"/>
                <a:cs typeface="Tahoma"/>
              </a:rPr>
              <a:t>e</a:t>
            </a:r>
            <a:r>
              <a:rPr sz="1600" spc="-40" dirty="0">
                <a:solidFill>
                  <a:srgbClr val="425066"/>
                </a:solidFill>
                <a:latin typeface="Google Sans"/>
                <a:cs typeface="Tahoma"/>
              </a:rPr>
              <a:t>v</a:t>
            </a:r>
            <a:r>
              <a:rPr lang="en-GB" sz="1600" spc="-40" dirty="0" err="1">
                <a:solidFill>
                  <a:srgbClr val="425066"/>
                </a:solidFill>
                <a:latin typeface="Google Sans"/>
                <a:cs typeface="Tahoma"/>
              </a:rPr>
              <a:t>ious</a:t>
            </a:r>
            <a:r>
              <a:rPr sz="1600" spc="-60" dirty="0">
                <a:solidFill>
                  <a:srgbClr val="425066"/>
                </a:solidFill>
                <a:latin typeface="Google Sans"/>
                <a:cs typeface="Tahoma"/>
              </a:rPr>
              <a:t> </a:t>
            </a:r>
            <a:r>
              <a:rPr sz="1600" spc="-10" dirty="0" err="1">
                <a:solidFill>
                  <a:srgbClr val="425066"/>
                </a:solidFill>
                <a:latin typeface="Google Sans"/>
                <a:cs typeface="Tahoma"/>
              </a:rPr>
              <a:t>fram</a:t>
            </a:r>
            <a:r>
              <a:rPr lang="en-GB" sz="1600" spc="-10" dirty="0">
                <a:solidFill>
                  <a:srgbClr val="425066"/>
                </a:solidFill>
                <a:latin typeface="Google Sans"/>
                <a:cs typeface="Tahoma"/>
              </a:rPr>
              <a:t>e</a:t>
            </a:r>
            <a:endParaRPr sz="1600" dirty="0">
              <a:latin typeface="Google Sans"/>
              <a:cs typeface="Tahoma"/>
            </a:endParaRPr>
          </a:p>
          <a:p>
            <a:pPr marL="363855" marR="3103880" indent="-351790">
              <a:lnSpc>
                <a:spcPct val="125000"/>
              </a:lnSpc>
              <a:buFont typeface="Arial MT"/>
              <a:buChar char="●"/>
              <a:tabLst>
                <a:tab pos="363855" algn="l"/>
              </a:tabLst>
            </a:pPr>
            <a:r>
              <a:rPr lang="en-GB" sz="1600" b="1" spc="-30" dirty="0" err="1">
                <a:solidFill>
                  <a:srgbClr val="425066"/>
                </a:solidFill>
                <a:latin typeface="Google Sans"/>
                <a:cs typeface="Tahoma"/>
              </a:rPr>
              <a:t>BlazeFace</a:t>
            </a:r>
            <a:r>
              <a:rPr lang="en-GB" sz="1600" b="1" spc="-50" dirty="0">
                <a:solidFill>
                  <a:srgbClr val="425066"/>
                </a:solidFill>
                <a:latin typeface="Google Sans"/>
                <a:cs typeface="Tahoma"/>
              </a:rPr>
              <a:t> </a:t>
            </a:r>
            <a:r>
              <a:rPr lang="en-GB" sz="1600" dirty="0">
                <a:solidFill>
                  <a:srgbClr val="425066"/>
                </a:solidFill>
                <a:latin typeface="Google Sans"/>
                <a:cs typeface="Tahoma"/>
              </a:rPr>
              <a:t>only</a:t>
            </a:r>
            <a:r>
              <a:rPr lang="en-GB" sz="1600" spc="-70" dirty="0">
                <a:solidFill>
                  <a:srgbClr val="425066"/>
                </a:solidFill>
                <a:latin typeface="Google Sans"/>
                <a:cs typeface="Tahoma"/>
              </a:rPr>
              <a:t> </a:t>
            </a:r>
            <a:r>
              <a:rPr lang="en-GB" sz="1600" dirty="0">
                <a:solidFill>
                  <a:srgbClr val="425066"/>
                </a:solidFill>
                <a:latin typeface="Google Sans"/>
                <a:cs typeface="Tahoma"/>
              </a:rPr>
              <a:t>runs</a:t>
            </a:r>
            <a:r>
              <a:rPr lang="en-GB" sz="1600" spc="-70" dirty="0">
                <a:solidFill>
                  <a:srgbClr val="425066"/>
                </a:solidFill>
                <a:latin typeface="Google Sans"/>
                <a:cs typeface="Tahoma"/>
              </a:rPr>
              <a:t> </a:t>
            </a:r>
            <a:r>
              <a:rPr lang="en-GB" sz="1600" dirty="0">
                <a:solidFill>
                  <a:srgbClr val="425066"/>
                </a:solidFill>
                <a:latin typeface="Google Sans"/>
                <a:cs typeface="Tahoma"/>
              </a:rPr>
              <a:t>on</a:t>
            </a:r>
            <a:r>
              <a:rPr lang="en-GB" sz="1600" spc="-70" dirty="0">
                <a:solidFill>
                  <a:srgbClr val="425066"/>
                </a:solidFill>
                <a:latin typeface="Google Sans"/>
                <a:cs typeface="Tahoma"/>
              </a:rPr>
              <a:t> </a:t>
            </a:r>
            <a:r>
              <a:rPr lang="en-GB" sz="1600" spc="-45" dirty="0">
                <a:solidFill>
                  <a:srgbClr val="425066"/>
                </a:solidFill>
                <a:latin typeface="Google Sans"/>
                <a:cs typeface="Tahoma"/>
              </a:rPr>
              <a:t>1st</a:t>
            </a:r>
            <a:r>
              <a:rPr lang="en-GB" sz="1600" spc="-75" dirty="0">
                <a:solidFill>
                  <a:srgbClr val="425066"/>
                </a:solidFill>
                <a:latin typeface="Google Sans"/>
                <a:cs typeface="Tahoma"/>
              </a:rPr>
              <a:t> </a:t>
            </a:r>
            <a:r>
              <a:rPr lang="en-GB" sz="1600" spc="-35" dirty="0">
                <a:solidFill>
                  <a:srgbClr val="425066"/>
                </a:solidFill>
                <a:latin typeface="Google Sans"/>
                <a:cs typeface="Tahoma"/>
              </a:rPr>
              <a:t>frame </a:t>
            </a:r>
            <a:r>
              <a:rPr lang="en-GB" sz="1600" dirty="0">
                <a:solidFill>
                  <a:srgbClr val="425066"/>
                </a:solidFill>
                <a:latin typeface="Google Sans"/>
                <a:cs typeface="Tahoma"/>
              </a:rPr>
              <a:t>or when mesh indicates face miss</a:t>
            </a:r>
            <a:endParaRPr lang="en-GB" sz="1600" dirty="0">
              <a:latin typeface="Google Sans"/>
              <a:cs typeface="Tahoma"/>
            </a:endParaRPr>
          </a:p>
        </p:txBody>
      </p:sp>
      <p:sp>
        <p:nvSpPr>
          <p:cNvPr id="8" name="object 3">
            <a:extLst>
              <a:ext uri="{FF2B5EF4-FFF2-40B4-BE49-F238E27FC236}">
                <a16:creationId xmlns:a16="http://schemas.microsoft.com/office/drawing/2014/main" id="{4BB7897C-3403-AA02-A4D2-1A5126CD892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54923" y="529163"/>
            <a:ext cx="6005195" cy="4521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GB" spc="55" dirty="0">
                <a:latin typeface="Google Sans"/>
              </a:rPr>
              <a:t>MediaPipe</a:t>
            </a:r>
            <a:r>
              <a:rPr spc="-185" dirty="0">
                <a:latin typeface="Google Sans"/>
              </a:rPr>
              <a:t> </a:t>
            </a:r>
            <a:r>
              <a:rPr lang="en-GB" spc="-185" dirty="0">
                <a:latin typeface="Google Sans"/>
              </a:rPr>
              <a:t>Fac</a:t>
            </a:r>
            <a:r>
              <a:rPr lang="en-GB" dirty="0">
                <a:latin typeface="Google Sans"/>
              </a:rPr>
              <a:t>eMesh</a:t>
            </a:r>
            <a:r>
              <a:rPr dirty="0">
                <a:latin typeface="Google Sans"/>
              </a:rPr>
              <a:t>:</a:t>
            </a:r>
            <a:r>
              <a:rPr spc="-185" dirty="0">
                <a:latin typeface="Google Sans"/>
              </a:rPr>
              <a:t> </a:t>
            </a:r>
            <a:r>
              <a:rPr spc="120" dirty="0">
                <a:latin typeface="Google Sans"/>
              </a:rPr>
              <a:t>ML</a:t>
            </a:r>
            <a:r>
              <a:rPr spc="-180" dirty="0">
                <a:latin typeface="Google Sans"/>
              </a:rPr>
              <a:t> </a:t>
            </a:r>
            <a:r>
              <a:rPr spc="-10" dirty="0">
                <a:latin typeface="Google Sans"/>
              </a:rPr>
              <a:t>Pip</a:t>
            </a:r>
            <a:r>
              <a:rPr lang="en-GB" spc="-10" dirty="0">
                <a:latin typeface="Google Sans"/>
              </a:rPr>
              <a:t>e</a:t>
            </a:r>
            <a:r>
              <a:rPr spc="-10" dirty="0">
                <a:latin typeface="Google Sans"/>
              </a:rPr>
              <a:t>line</a:t>
            </a:r>
          </a:p>
        </p:txBody>
      </p:sp>
      <p:pic>
        <p:nvPicPr>
          <p:cNvPr id="9" name="object 4">
            <a:extLst>
              <a:ext uri="{FF2B5EF4-FFF2-40B4-BE49-F238E27FC236}">
                <a16:creationId xmlns:a16="http://schemas.microsoft.com/office/drawing/2014/main" id="{37A3E783-8166-0C8D-48E8-426EBA394E32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26474" y="3016324"/>
            <a:ext cx="5317524" cy="1700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72911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2B83A18D-C43E-6C21-A696-5EFEE50F13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B1390F58-CBEC-9BC6-7B95-84F96697C76F}"/>
              </a:ext>
            </a:extLst>
          </p:cNvPr>
          <p:cNvSpPr/>
          <p:nvPr/>
        </p:nvSpPr>
        <p:spPr>
          <a:xfrm>
            <a:off x="255012" y="388329"/>
            <a:ext cx="2063750" cy="0"/>
          </a:xfrm>
          <a:custGeom>
            <a:avLst/>
            <a:gdLst/>
            <a:ahLst/>
            <a:cxnLst/>
            <a:rect l="l" t="t" r="r" b="b"/>
            <a:pathLst>
              <a:path w="2063750">
                <a:moveTo>
                  <a:pt x="0" y="0"/>
                </a:moveTo>
                <a:lnTo>
                  <a:pt x="2063699" y="0"/>
                </a:lnTo>
              </a:path>
            </a:pathLst>
          </a:custGeom>
          <a:ln w="28574">
            <a:solidFill>
              <a:srgbClr val="0277BD"/>
            </a:solidFill>
          </a:ln>
        </p:spPr>
        <p:txBody>
          <a:bodyPr wrap="square" lIns="0" tIns="0" rIns="0" bIns="0" rtlCol="0"/>
          <a:lstStyle/>
          <a:p>
            <a:endParaRPr>
              <a:latin typeface="Google Sans"/>
            </a:endParaRPr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5DF86710-F69A-B495-F592-C9449CEEF1B7}"/>
              </a:ext>
            </a:extLst>
          </p:cNvPr>
          <p:cNvSpPr txBox="1"/>
          <p:nvPr/>
        </p:nvSpPr>
        <p:spPr>
          <a:xfrm>
            <a:off x="436921" y="1443586"/>
            <a:ext cx="5126990" cy="1613262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363855" indent="-351155">
              <a:lnSpc>
                <a:spcPct val="100000"/>
              </a:lnSpc>
              <a:spcBef>
                <a:spcPts val="580"/>
              </a:spcBef>
              <a:buClr>
                <a:srgbClr val="000000"/>
              </a:buClr>
              <a:buFont typeface="Arial MT"/>
              <a:buChar char="●"/>
              <a:tabLst>
                <a:tab pos="363855" algn="l"/>
              </a:tabLst>
            </a:pPr>
            <a:r>
              <a:rPr lang="en-GB" sz="1600" dirty="0">
                <a:solidFill>
                  <a:srgbClr val="425066"/>
                </a:solidFill>
                <a:latin typeface="Google Sans"/>
                <a:cs typeface="Tahoma"/>
              </a:rPr>
              <a:t>Predicts face rectangle + 6 landmarks</a:t>
            </a:r>
          </a:p>
          <a:p>
            <a:pPr marL="363855" indent="-351155">
              <a:lnSpc>
                <a:spcPct val="100000"/>
              </a:lnSpc>
              <a:spcBef>
                <a:spcPts val="580"/>
              </a:spcBef>
              <a:buClr>
                <a:srgbClr val="000000"/>
              </a:buClr>
              <a:buFont typeface="Arial MT"/>
              <a:buChar char="●"/>
              <a:tabLst>
                <a:tab pos="363855" algn="l"/>
              </a:tabLst>
            </a:pPr>
            <a:r>
              <a:rPr lang="en-GB" sz="1600" dirty="0">
                <a:solidFill>
                  <a:srgbClr val="425066"/>
                </a:solidFill>
                <a:latin typeface="Google Sans"/>
                <a:cs typeface="Tahoma"/>
              </a:rPr>
              <a:t>Optimized for selfie uses / mobile use cases</a:t>
            </a:r>
          </a:p>
          <a:p>
            <a:pPr marL="363855" indent="-351155">
              <a:lnSpc>
                <a:spcPct val="100000"/>
              </a:lnSpc>
              <a:spcBef>
                <a:spcPts val="580"/>
              </a:spcBef>
              <a:buClr>
                <a:srgbClr val="000000"/>
              </a:buClr>
              <a:buFont typeface="Arial MT"/>
              <a:buChar char="●"/>
              <a:tabLst>
                <a:tab pos="363855" algn="l"/>
              </a:tabLst>
            </a:pPr>
            <a:r>
              <a:rPr lang="en-GB" sz="1600" dirty="0">
                <a:solidFill>
                  <a:srgbClr val="425066"/>
                </a:solidFill>
                <a:latin typeface="Google Sans"/>
                <a:cs typeface="Tahoma"/>
              </a:rPr>
              <a:t>Leverages </a:t>
            </a:r>
            <a:r>
              <a:rPr lang="en-GB" sz="1600" dirty="0" err="1">
                <a:solidFill>
                  <a:srgbClr val="425066"/>
                </a:solidFill>
                <a:latin typeface="Google Sans"/>
                <a:cs typeface="Tahoma"/>
              </a:rPr>
              <a:t>tflite</a:t>
            </a:r>
            <a:r>
              <a:rPr lang="en-GB" sz="1600" dirty="0">
                <a:solidFill>
                  <a:srgbClr val="425066"/>
                </a:solidFill>
                <a:latin typeface="Google Sans"/>
                <a:cs typeface="Tahoma"/>
              </a:rPr>
              <a:t> GPU, </a:t>
            </a:r>
            <a:r>
              <a:rPr lang="en-GB" sz="1600" dirty="0" err="1">
                <a:solidFill>
                  <a:srgbClr val="425066"/>
                </a:solidFill>
                <a:latin typeface="Google Sans"/>
                <a:cs typeface="Tahoma"/>
              </a:rPr>
              <a:t>XNNPack</a:t>
            </a:r>
            <a:r>
              <a:rPr lang="en-GB" sz="1600" dirty="0">
                <a:solidFill>
                  <a:srgbClr val="425066"/>
                </a:solidFill>
                <a:latin typeface="Google Sans"/>
                <a:cs typeface="Tahoma"/>
              </a:rPr>
              <a:t> for </a:t>
            </a:r>
            <a:r>
              <a:rPr lang="en-GB" sz="1600" dirty="0" err="1">
                <a:solidFill>
                  <a:srgbClr val="425066"/>
                </a:solidFill>
                <a:latin typeface="Google Sans"/>
                <a:cs typeface="Tahoma"/>
              </a:rPr>
              <a:t>tflite</a:t>
            </a:r>
            <a:r>
              <a:rPr lang="en-GB" sz="1600" dirty="0">
                <a:solidFill>
                  <a:srgbClr val="425066"/>
                </a:solidFill>
                <a:latin typeface="Google Sans"/>
                <a:cs typeface="Tahoma"/>
              </a:rPr>
              <a:t> CPU and tf.js</a:t>
            </a:r>
          </a:p>
          <a:p>
            <a:pPr marL="363855" indent="-351155">
              <a:lnSpc>
                <a:spcPct val="100000"/>
              </a:lnSpc>
              <a:spcBef>
                <a:spcPts val="580"/>
              </a:spcBef>
              <a:buClr>
                <a:srgbClr val="000000"/>
              </a:buClr>
              <a:buFont typeface="Arial MT"/>
              <a:buChar char="●"/>
              <a:tabLst>
                <a:tab pos="363855" algn="l"/>
              </a:tabLst>
            </a:pPr>
            <a:r>
              <a:rPr lang="en-GB" sz="1600" dirty="0">
                <a:solidFill>
                  <a:srgbClr val="425066"/>
                </a:solidFill>
                <a:latin typeface="Google Sans"/>
                <a:cs typeface="Tahoma"/>
              </a:rPr>
              <a:t>Paper, Web Page</a:t>
            </a:r>
          </a:p>
          <a:p>
            <a:pPr marL="363855" indent="-351155">
              <a:lnSpc>
                <a:spcPct val="100000"/>
              </a:lnSpc>
              <a:spcBef>
                <a:spcPts val="580"/>
              </a:spcBef>
              <a:buClr>
                <a:srgbClr val="000000"/>
              </a:buClr>
              <a:buFont typeface="Arial MT"/>
              <a:buChar char="●"/>
              <a:tabLst>
                <a:tab pos="363855" algn="l"/>
              </a:tabLst>
            </a:pPr>
            <a:r>
              <a:rPr lang="en-GB" sz="1600" dirty="0">
                <a:solidFill>
                  <a:srgbClr val="425066"/>
                </a:solidFill>
                <a:latin typeface="Google Sans"/>
                <a:cs typeface="Tahoma"/>
              </a:rPr>
              <a:t>Powers all FaceMesh applications</a:t>
            </a:r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6FF4D0FC-90CD-0709-32FD-C19C8E431DC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54922" y="529163"/>
            <a:ext cx="683069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GB" spc="-25" dirty="0" err="1">
                <a:latin typeface="Google Sans"/>
              </a:rPr>
              <a:t>BlazeFace</a:t>
            </a:r>
            <a:r>
              <a:rPr lang="en-GB" spc="-25" dirty="0">
                <a:latin typeface="Google Sans"/>
              </a:rPr>
              <a:t>: Sub-millisecond Face Detection</a:t>
            </a:r>
            <a:endParaRPr lang="en-GB" spc="35" dirty="0">
              <a:latin typeface="Google Sans"/>
            </a:endParaRPr>
          </a:p>
        </p:txBody>
      </p:sp>
      <p:pic>
        <p:nvPicPr>
          <p:cNvPr id="10" name="object 7">
            <a:extLst>
              <a:ext uri="{FF2B5EF4-FFF2-40B4-BE49-F238E27FC236}">
                <a16:creationId xmlns:a16="http://schemas.microsoft.com/office/drawing/2014/main" id="{336AD349-6727-F21B-F436-AAE4CE7CE58E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4044" y="3461019"/>
            <a:ext cx="3482121" cy="994891"/>
          </a:xfrm>
          <a:prstGeom prst="rect">
            <a:avLst/>
          </a:prstGeom>
        </p:spPr>
      </p:pic>
      <p:pic>
        <p:nvPicPr>
          <p:cNvPr id="11" name="object 8">
            <a:extLst>
              <a:ext uri="{FF2B5EF4-FFF2-40B4-BE49-F238E27FC236}">
                <a16:creationId xmlns:a16="http://schemas.microsoft.com/office/drawing/2014/main" id="{2F671A65-E7FA-371D-6AB4-3DB260028B0E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235010" y="3545885"/>
            <a:ext cx="3248507" cy="1299407"/>
          </a:xfrm>
          <a:prstGeom prst="rect">
            <a:avLst/>
          </a:prstGeom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2120F3D3-006A-1B4B-307D-D9F7B4FEB7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1540" y="1100847"/>
            <a:ext cx="1623954" cy="212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934139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3C5CB7C6-A01B-5FB3-B9E1-2E95C99BF9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CFDC7090-10B9-7D18-77F3-4FFD97CA6213}"/>
              </a:ext>
            </a:extLst>
          </p:cNvPr>
          <p:cNvSpPr/>
          <p:nvPr/>
        </p:nvSpPr>
        <p:spPr>
          <a:xfrm>
            <a:off x="255012" y="388329"/>
            <a:ext cx="2063750" cy="0"/>
          </a:xfrm>
          <a:custGeom>
            <a:avLst/>
            <a:gdLst/>
            <a:ahLst/>
            <a:cxnLst/>
            <a:rect l="l" t="t" r="r" b="b"/>
            <a:pathLst>
              <a:path w="2063750">
                <a:moveTo>
                  <a:pt x="0" y="0"/>
                </a:moveTo>
                <a:lnTo>
                  <a:pt x="2063699" y="0"/>
                </a:lnTo>
              </a:path>
            </a:pathLst>
          </a:custGeom>
          <a:ln w="28574">
            <a:solidFill>
              <a:srgbClr val="0277BD"/>
            </a:solidFill>
          </a:ln>
        </p:spPr>
        <p:txBody>
          <a:bodyPr wrap="square" lIns="0" tIns="0" rIns="0" bIns="0" rtlCol="0"/>
          <a:lstStyle/>
          <a:p>
            <a:endParaRPr>
              <a:latin typeface="Google Sans"/>
            </a:endParaRPr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E73C2C46-496A-7A9D-702B-97244A785BA7}"/>
              </a:ext>
            </a:extLst>
          </p:cNvPr>
          <p:cNvSpPr txBox="1"/>
          <p:nvPr/>
        </p:nvSpPr>
        <p:spPr>
          <a:xfrm>
            <a:off x="452293" y="1471273"/>
            <a:ext cx="5988685" cy="1555554"/>
          </a:xfrm>
          <a:prstGeom prst="rect">
            <a:avLst/>
          </a:prstGeom>
        </p:spPr>
        <p:txBody>
          <a:bodyPr vert="horz" wrap="square" lIns="0" tIns="46990" rIns="0" bIns="0" rtlCol="0">
            <a:spAutoFit/>
          </a:bodyPr>
          <a:lstStyle/>
          <a:p>
            <a:pPr rtl="0" fontAlgn="base">
              <a:buFont typeface="Arial" panose="020B0604020202020204" pitchFamily="34" charset="0"/>
              <a:buChar char="•"/>
            </a:pPr>
            <a:r>
              <a:rPr lang="en-GB" sz="1400" b="0" i="0" u="none" strike="noStrike" dirty="0">
                <a:solidFill>
                  <a:srgbClr val="000000"/>
                </a:solidFill>
                <a:effectLst/>
                <a:latin typeface="Google Sans"/>
              </a:rPr>
              <a:t>Predicts 486 3D landmarks from ROI </a:t>
            </a:r>
            <a:r>
              <a:rPr lang="en-GB" sz="1400" b="0" i="0" u="none" strike="noStrike" dirty="0" err="1">
                <a:solidFill>
                  <a:srgbClr val="000000"/>
                </a:solidFill>
                <a:effectLst/>
                <a:latin typeface="Google Sans"/>
              </a:rPr>
              <a:t>cropped+rotated</a:t>
            </a:r>
            <a:r>
              <a:rPr lang="en-GB" sz="1400" b="0" i="0" u="none" strike="noStrike" dirty="0">
                <a:solidFill>
                  <a:srgbClr val="000000"/>
                </a:solidFill>
                <a:effectLst/>
                <a:latin typeface="Google Sans"/>
              </a:rPr>
              <a:t> face detection</a:t>
            </a:r>
          </a:p>
          <a:p>
            <a:pPr rtl="0" fontAlgn="base">
              <a:buFont typeface="Arial" panose="020B0604020202020204" pitchFamily="34" charset="0"/>
              <a:buChar char="•"/>
            </a:pPr>
            <a:r>
              <a:rPr lang="en-GB" sz="1400" b="0" i="0" u="none" strike="noStrike" dirty="0">
                <a:solidFill>
                  <a:srgbClr val="000000"/>
                </a:solidFill>
                <a:effectLst/>
                <a:latin typeface="Google Sans"/>
              </a:rPr>
              <a:t>Uses regression over heatmaps</a:t>
            </a:r>
          </a:p>
          <a:p>
            <a:pPr rtl="0" fontAlgn="base">
              <a:buFont typeface="Arial" panose="020B0604020202020204" pitchFamily="34" charset="0"/>
              <a:buChar char="•"/>
            </a:pPr>
            <a:r>
              <a:rPr lang="en-GB" sz="1400" b="0" i="0" u="none" strike="noStrike" dirty="0">
                <a:solidFill>
                  <a:srgbClr val="000000"/>
                </a:solidFill>
                <a:effectLst/>
                <a:latin typeface="Google Sans"/>
              </a:rPr>
              <a:t>Tight detector coupling: </a:t>
            </a:r>
          </a:p>
          <a:p>
            <a:pPr marL="742950" lvl="1" indent="-285750" rtl="0" fontAlgn="base">
              <a:buFont typeface="Arial" panose="020B0604020202020204" pitchFamily="34" charset="0"/>
              <a:buChar char="•"/>
            </a:pPr>
            <a:r>
              <a:rPr lang="en-GB" sz="1400" b="0" i="0" u="none" strike="noStrike" dirty="0">
                <a:solidFill>
                  <a:srgbClr val="000000"/>
                </a:solidFill>
                <a:effectLst/>
                <a:latin typeface="Google Sans"/>
              </a:rPr>
              <a:t>Limits cropping augmentation</a:t>
            </a:r>
          </a:p>
          <a:p>
            <a:pPr marL="742950" lvl="1" indent="-285750" rtl="0" fontAlgn="base">
              <a:buFont typeface="Arial" panose="020B0604020202020204" pitchFamily="34" charset="0"/>
              <a:buChar char="•"/>
            </a:pPr>
            <a:r>
              <a:rPr lang="en-GB" sz="1400" b="0" i="0" u="none" strike="noStrike" dirty="0">
                <a:solidFill>
                  <a:srgbClr val="000000"/>
                </a:solidFill>
                <a:effectLst/>
                <a:latin typeface="Google Sans"/>
              </a:rPr>
              <a:t>Predicts face presence in ROI crop -&gt; trigger detection</a:t>
            </a:r>
          </a:p>
          <a:p>
            <a:pPr rtl="0" fontAlgn="base">
              <a:buFont typeface="Arial" panose="020B0604020202020204" pitchFamily="34" charset="0"/>
              <a:buChar char="•"/>
            </a:pPr>
            <a:r>
              <a:rPr lang="en-GB" sz="1400" b="0" i="0" u="none" strike="noStrike" dirty="0">
                <a:solidFill>
                  <a:srgbClr val="000000"/>
                </a:solidFill>
                <a:effectLst/>
                <a:latin typeface="Google Sans"/>
              </a:rPr>
              <a:t>Trained on 3 datasets: 2D contours + Real world mesh + synthetic mesh</a:t>
            </a:r>
          </a:p>
          <a:p>
            <a:pPr rtl="0" fontAlgn="base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GB" sz="1400" b="0" i="0" u="sng" strike="noStrike" dirty="0">
                <a:solidFill>
                  <a:srgbClr val="0097A7"/>
                </a:solidFill>
                <a:effectLst/>
                <a:latin typeface="Google Sans"/>
                <a:hlinkClick r:id="rId2"/>
              </a:rPr>
              <a:t>Paper</a:t>
            </a:r>
            <a:endParaRPr lang="en-GB" sz="1400" b="0" i="0" u="none" strike="noStrike" dirty="0">
              <a:solidFill>
                <a:srgbClr val="000000"/>
              </a:solidFill>
              <a:effectLst/>
              <a:latin typeface="Google Sans"/>
            </a:endParaRP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635E7064-A452-4E7C-1E46-98E1E50BE1C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54923" y="529163"/>
            <a:ext cx="6005195" cy="4521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>
              <a:lnSpc>
                <a:spcPct val="100000"/>
              </a:lnSpc>
              <a:spcBef>
                <a:spcPts val="100"/>
              </a:spcBef>
            </a:pPr>
            <a:r>
              <a:rPr lang="en-GB" dirty="0">
                <a:latin typeface="Google Sans"/>
              </a:rPr>
              <a:t>FaceMesh: Design Elements</a:t>
            </a:r>
            <a:endParaRPr lang="en-GB" spc="-10" dirty="0">
              <a:latin typeface="Google Sans"/>
            </a:endParaRPr>
          </a:p>
        </p:txBody>
      </p:sp>
      <p:pic>
        <p:nvPicPr>
          <p:cNvPr id="5" name="object 4">
            <a:extLst>
              <a:ext uri="{FF2B5EF4-FFF2-40B4-BE49-F238E27FC236}">
                <a16:creationId xmlns:a16="http://schemas.microsoft.com/office/drawing/2014/main" id="{3EB9AC96-C0CC-8B52-968F-7DF6C0553CC7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77700" y="3290675"/>
            <a:ext cx="5563900" cy="1578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70402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4234F738-9C92-D1F0-9F03-46571F1C80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D29D34A1-296F-FED8-34DB-1FDD69E24F12}"/>
              </a:ext>
            </a:extLst>
          </p:cNvPr>
          <p:cNvSpPr/>
          <p:nvPr/>
        </p:nvSpPr>
        <p:spPr>
          <a:xfrm>
            <a:off x="255012" y="388329"/>
            <a:ext cx="2063750" cy="0"/>
          </a:xfrm>
          <a:custGeom>
            <a:avLst/>
            <a:gdLst/>
            <a:ahLst/>
            <a:cxnLst/>
            <a:rect l="l" t="t" r="r" b="b"/>
            <a:pathLst>
              <a:path w="2063750">
                <a:moveTo>
                  <a:pt x="0" y="0"/>
                </a:moveTo>
                <a:lnTo>
                  <a:pt x="2063699" y="0"/>
                </a:lnTo>
              </a:path>
            </a:pathLst>
          </a:custGeom>
          <a:ln w="28574">
            <a:solidFill>
              <a:srgbClr val="0277BD"/>
            </a:solidFill>
          </a:ln>
        </p:spPr>
        <p:txBody>
          <a:bodyPr wrap="square" lIns="0" tIns="0" rIns="0" bIns="0" rtlCol="0"/>
          <a:lstStyle/>
          <a:p>
            <a:endParaRPr>
              <a:latin typeface="Google Sans"/>
            </a:endParaRPr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3A3A6FDB-6D67-4418-7B14-EE0C8A341A8F}"/>
              </a:ext>
            </a:extLst>
          </p:cNvPr>
          <p:cNvSpPr txBox="1"/>
          <p:nvPr/>
        </p:nvSpPr>
        <p:spPr>
          <a:xfrm>
            <a:off x="452293" y="1471273"/>
            <a:ext cx="4977130" cy="1063112"/>
          </a:xfrm>
          <a:prstGeom prst="rect">
            <a:avLst/>
          </a:prstGeom>
        </p:spPr>
        <p:txBody>
          <a:bodyPr vert="horz" wrap="square" lIns="0" tIns="46990" rIns="0" bIns="0" rtlCol="0">
            <a:spAutoFit/>
          </a:bodyPr>
          <a:lstStyle/>
          <a:p>
            <a:pPr marL="347980" indent="-335280">
              <a:lnSpc>
                <a:spcPct val="100000"/>
              </a:lnSpc>
              <a:spcBef>
                <a:spcPts val="370"/>
              </a:spcBef>
              <a:buFont typeface="Arial MT"/>
              <a:buChar char="●"/>
              <a:tabLst>
                <a:tab pos="347980" algn="l"/>
              </a:tabLst>
            </a:pPr>
            <a:r>
              <a:rPr lang="en-GB" sz="1400" dirty="0">
                <a:latin typeface="Google Sans"/>
                <a:cs typeface="Tahoma"/>
              </a:rPr>
              <a:t>Annotating high-fidelity landmarks from scratch is hard!</a:t>
            </a:r>
          </a:p>
          <a:p>
            <a:pPr marL="347980" indent="-335280">
              <a:lnSpc>
                <a:spcPct val="100000"/>
              </a:lnSpc>
              <a:spcBef>
                <a:spcPts val="370"/>
              </a:spcBef>
              <a:buFont typeface="Arial MT"/>
              <a:buChar char="●"/>
              <a:tabLst>
                <a:tab pos="347980" algn="l"/>
              </a:tabLst>
            </a:pPr>
            <a:r>
              <a:rPr lang="en-GB" sz="1400" dirty="0">
                <a:latin typeface="Google Sans"/>
                <a:cs typeface="Tahoma"/>
              </a:rPr>
              <a:t>Bootstrap approach:</a:t>
            </a:r>
          </a:p>
          <a:p>
            <a:pPr marL="347980" indent="-335280">
              <a:lnSpc>
                <a:spcPct val="100000"/>
              </a:lnSpc>
              <a:spcBef>
                <a:spcPts val="370"/>
              </a:spcBef>
              <a:buFont typeface="Arial MT"/>
              <a:buChar char="●"/>
              <a:tabLst>
                <a:tab pos="347980" algn="l"/>
              </a:tabLst>
            </a:pPr>
            <a:r>
              <a:rPr lang="en-GB" sz="1400" dirty="0">
                <a:latin typeface="Google Sans"/>
                <a:cs typeface="Tahoma"/>
              </a:rPr>
              <a:t>a) Train initial  model from 2D contours + synth. data </a:t>
            </a:r>
          </a:p>
          <a:p>
            <a:pPr marL="347980" indent="-335280">
              <a:lnSpc>
                <a:spcPct val="100000"/>
              </a:lnSpc>
              <a:spcBef>
                <a:spcPts val="370"/>
              </a:spcBef>
              <a:buFont typeface="Arial MT"/>
              <a:buChar char="●"/>
              <a:tabLst>
                <a:tab pos="347980" algn="l"/>
              </a:tabLst>
            </a:pPr>
            <a:r>
              <a:rPr lang="en-GB" sz="1400" dirty="0">
                <a:latin typeface="Google Sans"/>
                <a:cs typeface="Tahoma"/>
              </a:rPr>
              <a:t>b) Refine bootstrapped annotations w/ humans in the loop</a:t>
            </a: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570B3080-FF95-8261-4377-768B59AE299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54923" y="529163"/>
            <a:ext cx="6005195" cy="4521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>
              <a:lnSpc>
                <a:spcPct val="100000"/>
              </a:lnSpc>
              <a:spcBef>
                <a:spcPts val="100"/>
              </a:spcBef>
            </a:pPr>
            <a:r>
              <a:rPr lang="en-GB" dirty="0">
                <a:latin typeface="Google Sans"/>
              </a:rPr>
              <a:t>FaceMesh: Annotation challenge</a:t>
            </a:r>
            <a:endParaRPr lang="en-GB" spc="-10" dirty="0">
              <a:latin typeface="Google Sans"/>
            </a:endParaRPr>
          </a:p>
        </p:txBody>
      </p:sp>
      <p:pic>
        <p:nvPicPr>
          <p:cNvPr id="5" name="object 4">
            <a:extLst>
              <a:ext uri="{FF2B5EF4-FFF2-40B4-BE49-F238E27FC236}">
                <a16:creationId xmlns:a16="http://schemas.microsoft.com/office/drawing/2014/main" id="{B56FBBF5-BD1C-2B16-7A3C-A2EEDCDE09B4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86699" y="2571750"/>
            <a:ext cx="6493274" cy="1873074"/>
          </a:xfrm>
          <a:prstGeom prst="rect">
            <a:avLst/>
          </a:prstGeom>
        </p:spPr>
      </p:pic>
      <p:grpSp>
        <p:nvGrpSpPr>
          <p:cNvPr id="6" name="object 5">
            <a:extLst>
              <a:ext uri="{FF2B5EF4-FFF2-40B4-BE49-F238E27FC236}">
                <a16:creationId xmlns:a16="http://schemas.microsoft.com/office/drawing/2014/main" id="{35CE9326-0652-FFE1-0211-AFE8CBC752D6}"/>
              </a:ext>
            </a:extLst>
          </p:cNvPr>
          <p:cNvGrpSpPr/>
          <p:nvPr/>
        </p:nvGrpSpPr>
        <p:grpSpPr>
          <a:xfrm>
            <a:off x="6100824" y="814075"/>
            <a:ext cx="2940050" cy="1363980"/>
            <a:chOff x="6100824" y="814075"/>
            <a:chExt cx="2940050" cy="1363980"/>
          </a:xfrm>
        </p:grpSpPr>
        <p:pic>
          <p:nvPicPr>
            <p:cNvPr id="7" name="object 6">
              <a:extLst>
                <a:ext uri="{FF2B5EF4-FFF2-40B4-BE49-F238E27FC236}">
                  <a16:creationId xmlns:a16="http://schemas.microsoft.com/office/drawing/2014/main" id="{A25377D4-F9C8-CA9A-7B05-84C2216CB606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13525" y="826775"/>
              <a:ext cx="2914649" cy="1338174"/>
            </a:xfrm>
            <a:prstGeom prst="rect">
              <a:avLst/>
            </a:prstGeom>
          </p:spPr>
        </p:pic>
        <p:sp>
          <p:nvSpPr>
            <p:cNvPr id="8" name="object 7">
              <a:extLst>
                <a:ext uri="{FF2B5EF4-FFF2-40B4-BE49-F238E27FC236}">
                  <a16:creationId xmlns:a16="http://schemas.microsoft.com/office/drawing/2014/main" id="{E6B0ED31-A6C3-57AC-ED18-82BD8DAEADA3}"/>
                </a:ext>
              </a:extLst>
            </p:cNvPr>
            <p:cNvSpPr/>
            <p:nvPr/>
          </p:nvSpPr>
          <p:spPr>
            <a:xfrm>
              <a:off x="6107174" y="820425"/>
              <a:ext cx="2927350" cy="1351280"/>
            </a:xfrm>
            <a:custGeom>
              <a:avLst/>
              <a:gdLst/>
              <a:ahLst/>
              <a:cxnLst/>
              <a:rect l="l" t="t" r="r" b="b"/>
              <a:pathLst>
                <a:path w="2927350" h="1351280">
                  <a:moveTo>
                    <a:pt x="0" y="0"/>
                  </a:moveTo>
                  <a:lnTo>
                    <a:pt x="2927349" y="0"/>
                  </a:lnTo>
                  <a:lnTo>
                    <a:pt x="2927349" y="1350874"/>
                  </a:lnTo>
                  <a:lnTo>
                    <a:pt x="0" y="1350874"/>
                  </a:lnTo>
                  <a:lnTo>
                    <a:pt x="0" y="0"/>
                  </a:lnTo>
                  <a:close/>
                </a:path>
              </a:pathLst>
            </a:custGeom>
            <a:ln w="126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Google Sans"/>
              </a:endParaRPr>
            </a:p>
          </p:txBody>
        </p:sp>
      </p:grpSp>
      <p:sp>
        <p:nvSpPr>
          <p:cNvPr id="9" name="object 8">
            <a:extLst>
              <a:ext uri="{FF2B5EF4-FFF2-40B4-BE49-F238E27FC236}">
                <a16:creationId xmlns:a16="http://schemas.microsoft.com/office/drawing/2014/main" id="{20E2862B-81EA-0930-B9C7-444DFFEB2B08}"/>
              </a:ext>
            </a:extLst>
          </p:cNvPr>
          <p:cNvSpPr txBox="1"/>
          <p:nvPr/>
        </p:nvSpPr>
        <p:spPr>
          <a:xfrm>
            <a:off x="6358460" y="2303374"/>
            <a:ext cx="975994" cy="182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20" dirty="0">
                <a:solidFill>
                  <a:srgbClr val="425066"/>
                </a:solidFill>
                <a:latin typeface="Google Sans"/>
                <a:cs typeface="Roboto"/>
              </a:rPr>
              <a:t>Synth</a:t>
            </a:r>
            <a:r>
              <a:rPr sz="1100" spc="-50" dirty="0">
                <a:solidFill>
                  <a:srgbClr val="425066"/>
                </a:solidFill>
                <a:latin typeface="Google Sans"/>
                <a:cs typeface="Roboto"/>
              </a:rPr>
              <a:t> </a:t>
            </a:r>
            <a:r>
              <a:rPr sz="1100" dirty="0">
                <a:solidFill>
                  <a:srgbClr val="425066"/>
                </a:solidFill>
                <a:latin typeface="Google Sans"/>
                <a:cs typeface="Roboto"/>
              </a:rPr>
              <a:t>data</a:t>
            </a:r>
            <a:r>
              <a:rPr sz="1100" spc="-55" dirty="0">
                <a:solidFill>
                  <a:srgbClr val="425066"/>
                </a:solidFill>
                <a:latin typeface="Google Sans"/>
                <a:cs typeface="Roboto"/>
              </a:rPr>
              <a:t> </a:t>
            </a:r>
            <a:r>
              <a:rPr sz="1100" spc="-20" dirty="0">
                <a:solidFill>
                  <a:srgbClr val="425066"/>
                </a:solidFill>
                <a:latin typeface="Google Sans"/>
                <a:cs typeface="Roboto"/>
              </a:rPr>
              <a:t>only</a:t>
            </a:r>
            <a:endParaRPr sz="1100">
              <a:latin typeface="Google Sans"/>
              <a:cs typeface="Roboto"/>
            </a:endParaRPr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45764984-0DE6-181D-B4D7-9D09156B384D}"/>
              </a:ext>
            </a:extLst>
          </p:cNvPr>
          <p:cNvSpPr txBox="1"/>
          <p:nvPr/>
        </p:nvSpPr>
        <p:spPr>
          <a:xfrm>
            <a:off x="7655250" y="2303374"/>
            <a:ext cx="1266825" cy="182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solidFill>
                  <a:srgbClr val="425066"/>
                </a:solidFill>
                <a:latin typeface="Google Sans"/>
                <a:cs typeface="Roboto"/>
              </a:rPr>
              <a:t>2D</a:t>
            </a:r>
            <a:r>
              <a:rPr sz="1100" spc="-45" dirty="0">
                <a:solidFill>
                  <a:srgbClr val="425066"/>
                </a:solidFill>
                <a:latin typeface="Google Sans"/>
                <a:cs typeface="Roboto"/>
              </a:rPr>
              <a:t> </a:t>
            </a:r>
            <a:r>
              <a:rPr sz="1100" spc="-10" dirty="0">
                <a:solidFill>
                  <a:srgbClr val="425066"/>
                </a:solidFill>
                <a:latin typeface="Google Sans"/>
                <a:cs typeface="Roboto"/>
              </a:rPr>
              <a:t>contours</a:t>
            </a:r>
            <a:r>
              <a:rPr sz="1100" spc="-40" dirty="0">
                <a:solidFill>
                  <a:srgbClr val="425066"/>
                </a:solidFill>
                <a:latin typeface="Google Sans"/>
                <a:cs typeface="Roboto"/>
              </a:rPr>
              <a:t> </a:t>
            </a:r>
            <a:r>
              <a:rPr sz="1100" dirty="0">
                <a:solidFill>
                  <a:srgbClr val="425066"/>
                </a:solidFill>
                <a:latin typeface="Google Sans"/>
                <a:cs typeface="Roboto"/>
              </a:rPr>
              <a:t>+</a:t>
            </a:r>
            <a:r>
              <a:rPr sz="1100" spc="-40" dirty="0">
                <a:solidFill>
                  <a:srgbClr val="425066"/>
                </a:solidFill>
                <a:latin typeface="Google Sans"/>
                <a:cs typeface="Roboto"/>
              </a:rPr>
              <a:t> </a:t>
            </a:r>
            <a:r>
              <a:rPr sz="1100" spc="-10" dirty="0">
                <a:solidFill>
                  <a:srgbClr val="425066"/>
                </a:solidFill>
                <a:latin typeface="Google Sans"/>
                <a:cs typeface="Roboto"/>
              </a:rPr>
              <a:t>synth</a:t>
            </a:r>
            <a:endParaRPr sz="1100">
              <a:latin typeface="Google Sans"/>
              <a:cs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01009443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24F28895-5E07-C21E-780C-3EEE14E6BC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007C43C7-0399-8750-3E7D-AB59039043FF}"/>
              </a:ext>
            </a:extLst>
          </p:cNvPr>
          <p:cNvSpPr/>
          <p:nvPr/>
        </p:nvSpPr>
        <p:spPr>
          <a:xfrm>
            <a:off x="255012" y="388329"/>
            <a:ext cx="2063750" cy="0"/>
          </a:xfrm>
          <a:custGeom>
            <a:avLst/>
            <a:gdLst/>
            <a:ahLst/>
            <a:cxnLst/>
            <a:rect l="l" t="t" r="r" b="b"/>
            <a:pathLst>
              <a:path w="2063750">
                <a:moveTo>
                  <a:pt x="0" y="0"/>
                </a:moveTo>
                <a:lnTo>
                  <a:pt x="2063699" y="0"/>
                </a:lnTo>
              </a:path>
            </a:pathLst>
          </a:custGeom>
          <a:ln w="28574">
            <a:solidFill>
              <a:srgbClr val="0277BD"/>
            </a:solidFill>
          </a:ln>
        </p:spPr>
        <p:txBody>
          <a:bodyPr wrap="square" lIns="0" tIns="0" rIns="0" bIns="0" rtlCol="0"/>
          <a:lstStyle/>
          <a:p>
            <a:endParaRPr>
              <a:latin typeface="Google Sans"/>
            </a:endParaRPr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5ED3D66F-9849-C0A9-2DDE-3F0307600168}"/>
              </a:ext>
            </a:extLst>
          </p:cNvPr>
          <p:cNvSpPr txBox="1"/>
          <p:nvPr/>
        </p:nvSpPr>
        <p:spPr>
          <a:xfrm>
            <a:off x="452293" y="1471273"/>
            <a:ext cx="4639945" cy="796372"/>
          </a:xfrm>
          <a:prstGeom prst="rect">
            <a:avLst/>
          </a:prstGeom>
        </p:spPr>
        <p:txBody>
          <a:bodyPr vert="horz" wrap="square" lIns="0" tIns="46990" rIns="0" bIns="0" rtlCol="0">
            <a:spAutoFit/>
          </a:bodyPr>
          <a:lstStyle/>
          <a:p>
            <a:pPr marL="347980" indent="-335280">
              <a:lnSpc>
                <a:spcPct val="100000"/>
              </a:lnSpc>
              <a:spcBef>
                <a:spcPts val="370"/>
              </a:spcBef>
              <a:buFont typeface="Arial MT"/>
              <a:buChar char="●"/>
              <a:tabLst>
                <a:tab pos="347980" algn="l"/>
              </a:tabLst>
            </a:pPr>
            <a:r>
              <a:rPr lang="en-GB" sz="1400" dirty="0">
                <a:latin typeface="Google Sans"/>
                <a:cs typeface="Tahoma"/>
              </a:rPr>
              <a:t>10K synthetic Basel images rendered onto real photos</a:t>
            </a:r>
          </a:p>
          <a:p>
            <a:pPr marL="347980" indent="-335280">
              <a:lnSpc>
                <a:spcPct val="100000"/>
              </a:lnSpc>
              <a:spcBef>
                <a:spcPts val="370"/>
              </a:spcBef>
              <a:buFont typeface="Arial MT"/>
              <a:buChar char="●"/>
              <a:tabLst>
                <a:tab pos="347980" algn="l"/>
              </a:tabLst>
            </a:pPr>
            <a:r>
              <a:rPr lang="en-GB" sz="1400" dirty="0">
                <a:latin typeface="Google Sans"/>
                <a:cs typeface="Tahoma"/>
              </a:rPr>
              <a:t>Ground truth: 3D points via mapped mesh </a:t>
            </a:r>
          </a:p>
          <a:p>
            <a:pPr marL="347980" indent="-335280">
              <a:lnSpc>
                <a:spcPct val="100000"/>
              </a:lnSpc>
              <a:spcBef>
                <a:spcPts val="370"/>
              </a:spcBef>
              <a:buFont typeface="Arial MT"/>
              <a:buChar char="●"/>
              <a:tabLst>
                <a:tab pos="347980" algn="l"/>
              </a:tabLst>
            </a:pPr>
            <a:r>
              <a:rPr lang="en-GB" sz="1400" dirty="0">
                <a:latin typeface="Google Sans"/>
                <a:cs typeface="Tahoma"/>
              </a:rPr>
              <a:t>Initial model: RGB → 3D points</a:t>
            </a: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612F6435-91EB-C72A-C15B-EB99A894C77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54923" y="529163"/>
            <a:ext cx="6005195" cy="4521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>
              <a:lnSpc>
                <a:spcPct val="100000"/>
              </a:lnSpc>
              <a:spcBef>
                <a:spcPts val="100"/>
              </a:spcBef>
            </a:pPr>
            <a:r>
              <a:rPr lang="en-GB" dirty="0">
                <a:latin typeface="Google Sans"/>
              </a:rPr>
              <a:t>FaceMesh: Synthetic data</a:t>
            </a:r>
          </a:p>
        </p:txBody>
      </p:sp>
      <p:grpSp>
        <p:nvGrpSpPr>
          <p:cNvPr id="5" name="object 4">
            <a:extLst>
              <a:ext uri="{FF2B5EF4-FFF2-40B4-BE49-F238E27FC236}">
                <a16:creationId xmlns:a16="http://schemas.microsoft.com/office/drawing/2014/main" id="{7E31C335-4D24-B3D1-02AE-34C4F36E6F40}"/>
              </a:ext>
            </a:extLst>
          </p:cNvPr>
          <p:cNvGrpSpPr/>
          <p:nvPr/>
        </p:nvGrpSpPr>
        <p:grpSpPr>
          <a:xfrm>
            <a:off x="3886200" y="2330266"/>
            <a:ext cx="1299210" cy="2291080"/>
            <a:chOff x="4559287" y="2330266"/>
            <a:chExt cx="1299210" cy="2291080"/>
          </a:xfrm>
        </p:grpSpPr>
        <p:pic>
          <p:nvPicPr>
            <p:cNvPr id="6" name="object 5">
              <a:extLst>
                <a:ext uri="{FF2B5EF4-FFF2-40B4-BE49-F238E27FC236}">
                  <a16:creationId xmlns:a16="http://schemas.microsoft.com/office/drawing/2014/main" id="{9D2D19CD-E2F2-F8E6-F105-7A812694167C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71987" y="2342966"/>
              <a:ext cx="1273655" cy="2265457"/>
            </a:xfrm>
            <a:prstGeom prst="rect">
              <a:avLst/>
            </a:prstGeom>
          </p:spPr>
        </p:pic>
        <p:sp>
          <p:nvSpPr>
            <p:cNvPr id="7" name="object 6">
              <a:extLst>
                <a:ext uri="{FF2B5EF4-FFF2-40B4-BE49-F238E27FC236}">
                  <a16:creationId xmlns:a16="http://schemas.microsoft.com/office/drawing/2014/main" id="{33959C6B-22B0-EBFE-D25E-F2BB94F3B401}"/>
                </a:ext>
              </a:extLst>
            </p:cNvPr>
            <p:cNvSpPr/>
            <p:nvPr/>
          </p:nvSpPr>
          <p:spPr>
            <a:xfrm>
              <a:off x="4565637" y="2336616"/>
              <a:ext cx="1286510" cy="2278380"/>
            </a:xfrm>
            <a:custGeom>
              <a:avLst/>
              <a:gdLst/>
              <a:ahLst/>
              <a:cxnLst/>
              <a:rect l="l" t="t" r="r" b="b"/>
              <a:pathLst>
                <a:path w="1286510" h="2278379">
                  <a:moveTo>
                    <a:pt x="0" y="0"/>
                  </a:moveTo>
                  <a:lnTo>
                    <a:pt x="1286355" y="0"/>
                  </a:lnTo>
                  <a:lnTo>
                    <a:pt x="1286355" y="2278157"/>
                  </a:lnTo>
                  <a:lnTo>
                    <a:pt x="0" y="2278157"/>
                  </a:lnTo>
                  <a:lnTo>
                    <a:pt x="0" y="0"/>
                  </a:lnTo>
                  <a:close/>
                </a:path>
              </a:pathLst>
            </a:custGeom>
            <a:ln w="126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Google Sans"/>
              </a:endParaRPr>
            </a:p>
          </p:txBody>
        </p:sp>
      </p:grpSp>
      <p:grpSp>
        <p:nvGrpSpPr>
          <p:cNvPr id="8" name="object 7">
            <a:extLst>
              <a:ext uri="{FF2B5EF4-FFF2-40B4-BE49-F238E27FC236}">
                <a16:creationId xmlns:a16="http://schemas.microsoft.com/office/drawing/2014/main" id="{83EE65B3-D9DE-13DD-C2A0-2616C559928E}"/>
              </a:ext>
            </a:extLst>
          </p:cNvPr>
          <p:cNvGrpSpPr/>
          <p:nvPr/>
        </p:nvGrpSpPr>
        <p:grpSpPr>
          <a:xfrm>
            <a:off x="5331034" y="2330266"/>
            <a:ext cx="1299210" cy="2291080"/>
            <a:chOff x="6004121" y="2330266"/>
            <a:chExt cx="1299210" cy="2291080"/>
          </a:xfrm>
        </p:grpSpPr>
        <p:pic>
          <p:nvPicPr>
            <p:cNvPr id="9" name="object 8">
              <a:extLst>
                <a:ext uri="{FF2B5EF4-FFF2-40B4-BE49-F238E27FC236}">
                  <a16:creationId xmlns:a16="http://schemas.microsoft.com/office/drawing/2014/main" id="{5F473159-143B-8EF2-3995-133DAF650D48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16822" y="2342966"/>
              <a:ext cx="1273655" cy="2265464"/>
            </a:xfrm>
            <a:prstGeom prst="rect">
              <a:avLst/>
            </a:prstGeom>
          </p:spPr>
        </p:pic>
        <p:sp>
          <p:nvSpPr>
            <p:cNvPr id="10" name="object 9">
              <a:extLst>
                <a:ext uri="{FF2B5EF4-FFF2-40B4-BE49-F238E27FC236}">
                  <a16:creationId xmlns:a16="http://schemas.microsoft.com/office/drawing/2014/main" id="{8AFFD3B3-36FD-E7FA-127B-0E8504CF2733}"/>
                </a:ext>
              </a:extLst>
            </p:cNvPr>
            <p:cNvSpPr/>
            <p:nvPr/>
          </p:nvSpPr>
          <p:spPr>
            <a:xfrm>
              <a:off x="6010471" y="2336616"/>
              <a:ext cx="1286510" cy="2278380"/>
            </a:xfrm>
            <a:custGeom>
              <a:avLst/>
              <a:gdLst/>
              <a:ahLst/>
              <a:cxnLst/>
              <a:rect l="l" t="t" r="r" b="b"/>
              <a:pathLst>
                <a:path w="1286509" h="2278379">
                  <a:moveTo>
                    <a:pt x="0" y="0"/>
                  </a:moveTo>
                  <a:lnTo>
                    <a:pt x="1286355" y="0"/>
                  </a:lnTo>
                  <a:lnTo>
                    <a:pt x="1286355" y="2278164"/>
                  </a:lnTo>
                  <a:lnTo>
                    <a:pt x="0" y="2278164"/>
                  </a:lnTo>
                  <a:lnTo>
                    <a:pt x="0" y="0"/>
                  </a:lnTo>
                  <a:close/>
                </a:path>
              </a:pathLst>
            </a:custGeom>
            <a:ln w="126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Google Sans"/>
              </a:endParaRPr>
            </a:p>
          </p:txBody>
        </p:sp>
      </p:grpSp>
      <p:grpSp>
        <p:nvGrpSpPr>
          <p:cNvPr id="11" name="object 10">
            <a:extLst>
              <a:ext uri="{FF2B5EF4-FFF2-40B4-BE49-F238E27FC236}">
                <a16:creationId xmlns:a16="http://schemas.microsoft.com/office/drawing/2014/main" id="{9671D416-AECA-585E-31B9-EF7DB854D96C}"/>
              </a:ext>
            </a:extLst>
          </p:cNvPr>
          <p:cNvGrpSpPr/>
          <p:nvPr/>
        </p:nvGrpSpPr>
        <p:grpSpPr>
          <a:xfrm>
            <a:off x="6775869" y="2325049"/>
            <a:ext cx="1299210" cy="2301875"/>
            <a:chOff x="7448956" y="2325049"/>
            <a:chExt cx="1299210" cy="2301875"/>
          </a:xfrm>
        </p:grpSpPr>
        <p:pic>
          <p:nvPicPr>
            <p:cNvPr id="12" name="object 11">
              <a:extLst>
                <a:ext uri="{FF2B5EF4-FFF2-40B4-BE49-F238E27FC236}">
                  <a16:creationId xmlns:a16="http://schemas.microsoft.com/office/drawing/2014/main" id="{466C4815-FAD6-338D-BA8B-77DE0FA78DC4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61656" y="2337749"/>
              <a:ext cx="1273655" cy="2275899"/>
            </a:xfrm>
            <a:prstGeom prst="rect">
              <a:avLst/>
            </a:prstGeom>
          </p:spPr>
        </p:pic>
        <p:sp>
          <p:nvSpPr>
            <p:cNvPr id="13" name="object 12">
              <a:extLst>
                <a:ext uri="{FF2B5EF4-FFF2-40B4-BE49-F238E27FC236}">
                  <a16:creationId xmlns:a16="http://schemas.microsoft.com/office/drawing/2014/main" id="{A9FB27B5-1F09-DA64-889A-04CF03E6AA0E}"/>
                </a:ext>
              </a:extLst>
            </p:cNvPr>
            <p:cNvSpPr/>
            <p:nvPr/>
          </p:nvSpPr>
          <p:spPr>
            <a:xfrm>
              <a:off x="7455306" y="2331399"/>
              <a:ext cx="1286510" cy="2289175"/>
            </a:xfrm>
            <a:custGeom>
              <a:avLst/>
              <a:gdLst/>
              <a:ahLst/>
              <a:cxnLst/>
              <a:rect l="l" t="t" r="r" b="b"/>
              <a:pathLst>
                <a:path w="1286509" h="2289175">
                  <a:moveTo>
                    <a:pt x="0" y="0"/>
                  </a:moveTo>
                  <a:lnTo>
                    <a:pt x="1286356" y="0"/>
                  </a:lnTo>
                  <a:lnTo>
                    <a:pt x="1286356" y="2288599"/>
                  </a:lnTo>
                  <a:lnTo>
                    <a:pt x="0" y="2288599"/>
                  </a:lnTo>
                  <a:lnTo>
                    <a:pt x="0" y="0"/>
                  </a:lnTo>
                  <a:close/>
                </a:path>
              </a:pathLst>
            </a:custGeom>
            <a:ln w="126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Google San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595737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69609B12-605B-6BE7-76DB-2851DFDBEB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4B98AEB3-41EB-EEBA-B927-DD95DFB7DA92}"/>
              </a:ext>
            </a:extLst>
          </p:cNvPr>
          <p:cNvSpPr/>
          <p:nvPr/>
        </p:nvSpPr>
        <p:spPr>
          <a:xfrm>
            <a:off x="255012" y="388329"/>
            <a:ext cx="2063750" cy="0"/>
          </a:xfrm>
          <a:custGeom>
            <a:avLst/>
            <a:gdLst/>
            <a:ahLst/>
            <a:cxnLst/>
            <a:rect l="l" t="t" r="r" b="b"/>
            <a:pathLst>
              <a:path w="2063750">
                <a:moveTo>
                  <a:pt x="0" y="0"/>
                </a:moveTo>
                <a:lnTo>
                  <a:pt x="2063699" y="0"/>
                </a:lnTo>
              </a:path>
            </a:pathLst>
          </a:custGeom>
          <a:ln w="28574">
            <a:solidFill>
              <a:srgbClr val="0277BD"/>
            </a:solidFill>
          </a:ln>
        </p:spPr>
        <p:txBody>
          <a:bodyPr wrap="square" lIns="0" tIns="0" rIns="0" bIns="0" rtlCol="0"/>
          <a:lstStyle/>
          <a:p>
            <a:endParaRPr>
              <a:latin typeface="Google Sans"/>
            </a:endParaRPr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82F1C4EE-97BD-0943-931B-61A0B578687B}"/>
              </a:ext>
            </a:extLst>
          </p:cNvPr>
          <p:cNvSpPr txBox="1"/>
          <p:nvPr/>
        </p:nvSpPr>
        <p:spPr>
          <a:xfrm>
            <a:off x="452293" y="1471273"/>
            <a:ext cx="3884295" cy="1329851"/>
          </a:xfrm>
          <a:prstGeom prst="rect">
            <a:avLst/>
          </a:prstGeom>
        </p:spPr>
        <p:txBody>
          <a:bodyPr vert="horz" wrap="square" lIns="0" tIns="46990" rIns="0" bIns="0" rtlCol="0">
            <a:spAutoFit/>
          </a:bodyPr>
          <a:lstStyle/>
          <a:p>
            <a:pPr marL="347980" indent="-335280">
              <a:lnSpc>
                <a:spcPct val="100000"/>
              </a:lnSpc>
              <a:spcBef>
                <a:spcPts val="370"/>
              </a:spcBef>
              <a:buFont typeface="Arial MT"/>
              <a:buChar char="●"/>
              <a:tabLst>
                <a:tab pos="347980" algn="l"/>
              </a:tabLst>
            </a:pPr>
            <a:r>
              <a:rPr lang="en-GB" sz="1400" dirty="0">
                <a:latin typeface="Google Sans"/>
                <a:cs typeface="Tahoma"/>
              </a:rPr>
              <a:t>Refinement of face contours via custom tool</a:t>
            </a:r>
          </a:p>
          <a:p>
            <a:pPr marL="347980" indent="-335280">
              <a:lnSpc>
                <a:spcPct val="100000"/>
              </a:lnSpc>
              <a:spcBef>
                <a:spcPts val="370"/>
              </a:spcBef>
              <a:buFont typeface="Arial MT"/>
              <a:buChar char="●"/>
              <a:tabLst>
                <a:tab pos="347980" algn="l"/>
              </a:tabLst>
            </a:pPr>
            <a:r>
              <a:rPr lang="en-GB" sz="1400" dirty="0">
                <a:latin typeface="Google Sans"/>
                <a:cs typeface="Tahoma"/>
              </a:rPr>
              <a:t>Build up dataset of 30K GT images</a:t>
            </a:r>
          </a:p>
          <a:p>
            <a:pPr marL="347980" indent="-335280">
              <a:lnSpc>
                <a:spcPct val="100000"/>
              </a:lnSpc>
              <a:spcBef>
                <a:spcPts val="370"/>
              </a:spcBef>
              <a:buFont typeface="Arial MT"/>
              <a:buChar char="●"/>
              <a:tabLst>
                <a:tab pos="347980" algn="l"/>
              </a:tabLst>
            </a:pPr>
            <a:r>
              <a:rPr lang="en-GB" sz="1400" dirty="0">
                <a:latin typeface="Google Sans"/>
                <a:cs typeface="Tahoma"/>
              </a:rPr>
              <a:t>Human annotation discrepancy:</a:t>
            </a:r>
          </a:p>
          <a:p>
            <a:pPr marL="347980" indent="-335280">
              <a:lnSpc>
                <a:spcPct val="100000"/>
              </a:lnSpc>
              <a:spcBef>
                <a:spcPts val="370"/>
              </a:spcBef>
              <a:buFont typeface="Arial MT"/>
              <a:buChar char="●"/>
              <a:tabLst>
                <a:tab pos="347980" algn="l"/>
              </a:tabLst>
            </a:pPr>
            <a:r>
              <a:rPr lang="en-GB" sz="1400" dirty="0">
                <a:latin typeface="Google Sans"/>
                <a:cs typeface="Tahoma"/>
              </a:rPr>
              <a:t>2.56% IOD  - Interocular distance</a:t>
            </a:r>
          </a:p>
          <a:p>
            <a:pPr marL="347980" indent="-335280">
              <a:lnSpc>
                <a:spcPct val="100000"/>
              </a:lnSpc>
              <a:spcBef>
                <a:spcPts val="370"/>
              </a:spcBef>
              <a:buFont typeface="Arial MT"/>
              <a:buChar char="●"/>
              <a:tabLst>
                <a:tab pos="347980" algn="l"/>
              </a:tabLst>
            </a:pPr>
            <a:r>
              <a:rPr lang="en-GB" sz="1400" dirty="0">
                <a:latin typeface="Google Sans"/>
                <a:cs typeface="Tahoma"/>
              </a:rPr>
              <a:t>~5 min per image</a:t>
            </a: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81D9400B-FA8A-6A24-130D-3FCCCEC7C35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54923" y="529163"/>
            <a:ext cx="6005195" cy="4521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>
              <a:lnSpc>
                <a:spcPct val="100000"/>
              </a:lnSpc>
              <a:spcBef>
                <a:spcPts val="100"/>
              </a:spcBef>
            </a:pPr>
            <a:r>
              <a:rPr lang="en-GB" dirty="0">
                <a:latin typeface="Google Sans"/>
              </a:rPr>
              <a:t>FaceMesh: Real world data</a:t>
            </a:r>
          </a:p>
        </p:txBody>
      </p:sp>
      <p:grpSp>
        <p:nvGrpSpPr>
          <p:cNvPr id="5" name="object 4">
            <a:extLst>
              <a:ext uri="{FF2B5EF4-FFF2-40B4-BE49-F238E27FC236}">
                <a16:creationId xmlns:a16="http://schemas.microsoft.com/office/drawing/2014/main" id="{1256F770-F253-E2AC-A295-70A479141E3C}"/>
              </a:ext>
            </a:extLst>
          </p:cNvPr>
          <p:cNvGrpSpPr/>
          <p:nvPr/>
        </p:nvGrpSpPr>
        <p:grpSpPr>
          <a:xfrm>
            <a:off x="4733625" y="2436249"/>
            <a:ext cx="3823335" cy="2190115"/>
            <a:chOff x="4733625" y="2436249"/>
            <a:chExt cx="3823335" cy="2190115"/>
          </a:xfrm>
        </p:grpSpPr>
        <p:pic>
          <p:nvPicPr>
            <p:cNvPr id="6" name="object 5">
              <a:extLst>
                <a:ext uri="{FF2B5EF4-FFF2-40B4-BE49-F238E27FC236}">
                  <a16:creationId xmlns:a16="http://schemas.microsoft.com/office/drawing/2014/main" id="{21E577EF-F7A4-CCE7-F0FA-42F38BADAC58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46325" y="2448949"/>
              <a:ext cx="3797574" cy="2164699"/>
            </a:xfrm>
            <a:prstGeom prst="rect">
              <a:avLst/>
            </a:prstGeom>
          </p:spPr>
        </p:pic>
        <p:sp>
          <p:nvSpPr>
            <p:cNvPr id="7" name="object 6">
              <a:extLst>
                <a:ext uri="{FF2B5EF4-FFF2-40B4-BE49-F238E27FC236}">
                  <a16:creationId xmlns:a16="http://schemas.microsoft.com/office/drawing/2014/main" id="{AC07FE05-DBBE-4E2B-8568-3538C12B30B1}"/>
                </a:ext>
              </a:extLst>
            </p:cNvPr>
            <p:cNvSpPr/>
            <p:nvPr/>
          </p:nvSpPr>
          <p:spPr>
            <a:xfrm>
              <a:off x="4739975" y="2442599"/>
              <a:ext cx="3810635" cy="2177415"/>
            </a:xfrm>
            <a:custGeom>
              <a:avLst/>
              <a:gdLst/>
              <a:ahLst/>
              <a:cxnLst/>
              <a:rect l="l" t="t" r="r" b="b"/>
              <a:pathLst>
                <a:path w="3810634" h="2177415">
                  <a:moveTo>
                    <a:pt x="0" y="0"/>
                  </a:moveTo>
                  <a:lnTo>
                    <a:pt x="3810274" y="0"/>
                  </a:lnTo>
                  <a:lnTo>
                    <a:pt x="3810274" y="2177399"/>
                  </a:lnTo>
                  <a:lnTo>
                    <a:pt x="0" y="2177399"/>
                  </a:lnTo>
                  <a:lnTo>
                    <a:pt x="0" y="0"/>
                  </a:lnTo>
                  <a:close/>
                </a:path>
              </a:pathLst>
            </a:custGeom>
            <a:ln w="12699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Google Sans"/>
              </a:endParaRPr>
            </a:p>
          </p:txBody>
        </p:sp>
      </p:grpSp>
      <p:grpSp>
        <p:nvGrpSpPr>
          <p:cNvPr id="8" name="object 7">
            <a:extLst>
              <a:ext uri="{FF2B5EF4-FFF2-40B4-BE49-F238E27FC236}">
                <a16:creationId xmlns:a16="http://schemas.microsoft.com/office/drawing/2014/main" id="{534BBB8B-0D81-A151-C049-0BFAA1FA85E7}"/>
              </a:ext>
            </a:extLst>
          </p:cNvPr>
          <p:cNvGrpSpPr/>
          <p:nvPr/>
        </p:nvGrpSpPr>
        <p:grpSpPr>
          <a:xfrm>
            <a:off x="6125701" y="834828"/>
            <a:ext cx="2428240" cy="1228725"/>
            <a:chOff x="6125701" y="834828"/>
            <a:chExt cx="2428240" cy="1228725"/>
          </a:xfrm>
        </p:grpSpPr>
        <p:pic>
          <p:nvPicPr>
            <p:cNvPr id="9" name="object 8">
              <a:extLst>
                <a:ext uri="{FF2B5EF4-FFF2-40B4-BE49-F238E27FC236}">
                  <a16:creationId xmlns:a16="http://schemas.microsoft.com/office/drawing/2014/main" id="{0AF1878A-76B9-29EB-E8D0-B311C282C6E0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35226" y="844353"/>
              <a:ext cx="2408661" cy="1209336"/>
            </a:xfrm>
            <a:prstGeom prst="rect">
              <a:avLst/>
            </a:prstGeom>
          </p:spPr>
        </p:pic>
        <p:sp>
          <p:nvSpPr>
            <p:cNvPr id="10" name="object 9">
              <a:extLst>
                <a:ext uri="{FF2B5EF4-FFF2-40B4-BE49-F238E27FC236}">
                  <a16:creationId xmlns:a16="http://schemas.microsoft.com/office/drawing/2014/main" id="{460566F4-555B-1D5C-5C49-8EACB417D932}"/>
                </a:ext>
              </a:extLst>
            </p:cNvPr>
            <p:cNvSpPr/>
            <p:nvPr/>
          </p:nvSpPr>
          <p:spPr>
            <a:xfrm>
              <a:off x="6130463" y="839590"/>
              <a:ext cx="2418715" cy="1219200"/>
            </a:xfrm>
            <a:custGeom>
              <a:avLst/>
              <a:gdLst/>
              <a:ahLst/>
              <a:cxnLst/>
              <a:rect l="l" t="t" r="r" b="b"/>
              <a:pathLst>
                <a:path w="2418715" h="1219200">
                  <a:moveTo>
                    <a:pt x="0" y="0"/>
                  </a:moveTo>
                  <a:lnTo>
                    <a:pt x="2418186" y="0"/>
                  </a:lnTo>
                  <a:lnTo>
                    <a:pt x="2418186" y="1218861"/>
                  </a:lnTo>
                  <a:lnTo>
                    <a:pt x="0" y="1218861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BDC1C6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Google Sans"/>
              </a:endParaRPr>
            </a:p>
          </p:txBody>
        </p:sp>
        <p:sp>
          <p:nvSpPr>
            <p:cNvPr id="11" name="object 10">
              <a:extLst>
                <a:ext uri="{FF2B5EF4-FFF2-40B4-BE49-F238E27FC236}">
                  <a16:creationId xmlns:a16="http://schemas.microsoft.com/office/drawing/2014/main" id="{D2B97587-0194-3840-82ED-3BDA98CF31AA}"/>
                </a:ext>
              </a:extLst>
            </p:cNvPr>
            <p:cNvSpPr/>
            <p:nvPr/>
          </p:nvSpPr>
          <p:spPr>
            <a:xfrm>
              <a:off x="6498503" y="1428145"/>
              <a:ext cx="410845" cy="121920"/>
            </a:xfrm>
            <a:custGeom>
              <a:avLst/>
              <a:gdLst/>
              <a:ahLst/>
              <a:cxnLst/>
              <a:rect l="l" t="t" r="r" b="b"/>
              <a:pathLst>
                <a:path w="410845" h="121919">
                  <a:moveTo>
                    <a:pt x="0" y="0"/>
                  </a:moveTo>
                  <a:lnTo>
                    <a:pt x="410844" y="121492"/>
                  </a:lnTo>
                </a:path>
              </a:pathLst>
            </a:custGeom>
            <a:ln w="28574">
              <a:solidFill>
                <a:srgbClr val="FFD966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Google Sans"/>
              </a:endParaRPr>
            </a:p>
          </p:txBody>
        </p:sp>
        <p:pic>
          <p:nvPicPr>
            <p:cNvPr id="12" name="object 11">
              <a:extLst>
                <a:ext uri="{FF2B5EF4-FFF2-40B4-BE49-F238E27FC236}">
                  <a16:creationId xmlns:a16="http://schemas.microsoft.com/office/drawing/2014/main" id="{E2981DE5-2A75-D363-689F-CBCC6F40C4FE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392417" y="1353805"/>
              <a:ext cx="122019" cy="122019"/>
            </a:xfrm>
            <a:prstGeom prst="rect">
              <a:avLst/>
            </a:prstGeom>
          </p:spPr>
        </p:pic>
        <p:pic>
          <p:nvPicPr>
            <p:cNvPr id="13" name="object 12">
              <a:extLst>
                <a:ext uri="{FF2B5EF4-FFF2-40B4-BE49-F238E27FC236}">
                  <a16:creationId xmlns:a16="http://schemas.microsoft.com/office/drawing/2014/main" id="{2EB26CBA-F2B3-085C-04FE-2F5BEAB98A73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893414" y="1501957"/>
              <a:ext cx="122020" cy="122019"/>
            </a:xfrm>
            <a:prstGeom prst="rect">
              <a:avLst/>
            </a:prstGeom>
          </p:spPr>
        </p:pic>
        <p:sp>
          <p:nvSpPr>
            <p:cNvPr id="14" name="object 13">
              <a:extLst>
                <a:ext uri="{FF2B5EF4-FFF2-40B4-BE49-F238E27FC236}">
                  <a16:creationId xmlns:a16="http://schemas.microsoft.com/office/drawing/2014/main" id="{53045FA1-152D-B313-A26F-EB58E9E42C27}"/>
                </a:ext>
              </a:extLst>
            </p:cNvPr>
            <p:cNvSpPr/>
            <p:nvPr/>
          </p:nvSpPr>
          <p:spPr>
            <a:xfrm>
              <a:off x="7769881" y="1449445"/>
              <a:ext cx="467995" cy="102870"/>
            </a:xfrm>
            <a:custGeom>
              <a:avLst/>
              <a:gdLst/>
              <a:ahLst/>
              <a:cxnLst/>
              <a:rect l="l" t="t" r="r" b="b"/>
              <a:pathLst>
                <a:path w="467995" h="102869">
                  <a:moveTo>
                    <a:pt x="0" y="102860"/>
                  </a:moveTo>
                  <a:lnTo>
                    <a:pt x="467504" y="0"/>
                  </a:lnTo>
                </a:path>
              </a:pathLst>
            </a:custGeom>
            <a:ln w="28574">
              <a:solidFill>
                <a:srgbClr val="FFD966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Google Sans"/>
              </a:endParaRPr>
            </a:p>
          </p:txBody>
        </p:sp>
        <p:pic>
          <p:nvPicPr>
            <p:cNvPr id="15" name="object 14">
              <a:extLst>
                <a:ext uri="{FF2B5EF4-FFF2-40B4-BE49-F238E27FC236}">
                  <a16:creationId xmlns:a16="http://schemas.microsoft.com/office/drawing/2014/main" id="{A64B88EB-481D-26B5-71A9-BC234EC0BF37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663454" y="1501886"/>
              <a:ext cx="121038" cy="121038"/>
            </a:xfrm>
            <a:prstGeom prst="rect">
              <a:avLst/>
            </a:prstGeom>
          </p:spPr>
        </p:pic>
        <p:pic>
          <p:nvPicPr>
            <p:cNvPr id="16" name="object 15">
              <a:extLst>
                <a:ext uri="{FF2B5EF4-FFF2-40B4-BE49-F238E27FC236}">
                  <a16:creationId xmlns:a16="http://schemas.microsoft.com/office/drawing/2014/main" id="{193BE637-142C-752C-AFB4-EA210A71C674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222775" y="1378825"/>
              <a:ext cx="121038" cy="121038"/>
            </a:xfrm>
            <a:prstGeom prst="rect">
              <a:avLst/>
            </a:prstGeom>
          </p:spPr>
        </p:pic>
        <p:sp>
          <p:nvSpPr>
            <p:cNvPr id="17" name="object 16">
              <a:extLst>
                <a:ext uri="{FF2B5EF4-FFF2-40B4-BE49-F238E27FC236}">
                  <a16:creationId xmlns:a16="http://schemas.microsoft.com/office/drawing/2014/main" id="{E5C5CB30-5FC4-4C97-2A41-A14707193606}"/>
                </a:ext>
              </a:extLst>
            </p:cNvPr>
            <p:cNvSpPr/>
            <p:nvPr/>
          </p:nvSpPr>
          <p:spPr>
            <a:xfrm>
              <a:off x="6791306" y="1485454"/>
              <a:ext cx="1118870" cy="10160"/>
            </a:xfrm>
            <a:custGeom>
              <a:avLst/>
              <a:gdLst/>
              <a:ahLst/>
              <a:cxnLst/>
              <a:rect l="l" t="t" r="r" b="b"/>
              <a:pathLst>
                <a:path w="1118870" h="10159">
                  <a:moveTo>
                    <a:pt x="0" y="0"/>
                  </a:moveTo>
                  <a:lnTo>
                    <a:pt x="1118716" y="9671"/>
                  </a:lnTo>
                </a:path>
              </a:pathLst>
            </a:custGeom>
            <a:ln w="38099">
              <a:solidFill>
                <a:srgbClr val="4A86E7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Google Sans"/>
              </a:endParaRPr>
            </a:p>
          </p:txBody>
        </p:sp>
        <p:pic>
          <p:nvPicPr>
            <p:cNvPr id="18" name="object 17">
              <a:extLst>
                <a:ext uri="{FF2B5EF4-FFF2-40B4-BE49-F238E27FC236}">
                  <a16:creationId xmlns:a16="http://schemas.microsoft.com/office/drawing/2014/main" id="{D9AFB570-5B04-855B-D33B-B5ABE95274C7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646911" y="1403190"/>
              <a:ext cx="163444" cy="163444"/>
            </a:xfrm>
            <a:prstGeom prst="rect">
              <a:avLst/>
            </a:prstGeom>
          </p:spPr>
        </p:pic>
        <p:pic>
          <p:nvPicPr>
            <p:cNvPr id="19" name="object 18">
              <a:extLst>
                <a:ext uri="{FF2B5EF4-FFF2-40B4-BE49-F238E27FC236}">
                  <a16:creationId xmlns:a16="http://schemas.microsoft.com/office/drawing/2014/main" id="{A4063126-3386-823D-9C83-C8D8E2C26EAD}"/>
                </a:ext>
              </a:extLst>
            </p:cNvPr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890972" y="1413945"/>
              <a:ext cx="163444" cy="163444"/>
            </a:xfrm>
            <a:prstGeom prst="rect">
              <a:avLst/>
            </a:prstGeom>
          </p:spPr>
        </p:pic>
      </p:grpSp>
      <p:sp>
        <p:nvSpPr>
          <p:cNvPr id="20" name="object 19">
            <a:extLst>
              <a:ext uri="{FF2B5EF4-FFF2-40B4-BE49-F238E27FC236}">
                <a16:creationId xmlns:a16="http://schemas.microsoft.com/office/drawing/2014/main" id="{AF217C65-42CC-16C0-A827-3E18F08BC04C}"/>
              </a:ext>
            </a:extLst>
          </p:cNvPr>
          <p:cNvSpPr txBox="1"/>
          <p:nvPr/>
        </p:nvSpPr>
        <p:spPr>
          <a:xfrm>
            <a:off x="6630430" y="758718"/>
            <a:ext cx="114300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75" dirty="0">
                <a:solidFill>
                  <a:srgbClr val="434343"/>
                </a:solidFill>
                <a:latin typeface="Google Sans"/>
                <a:cs typeface="Tahoma"/>
              </a:rPr>
              <a:t>IOD</a:t>
            </a:r>
            <a:r>
              <a:rPr sz="1400" b="1" spc="-60" dirty="0">
                <a:solidFill>
                  <a:srgbClr val="434343"/>
                </a:solidFill>
                <a:latin typeface="Google Sans"/>
                <a:cs typeface="Tahoma"/>
              </a:rPr>
              <a:t> </a:t>
            </a:r>
            <a:r>
              <a:rPr sz="1400" b="1" spc="-10" dirty="0">
                <a:solidFill>
                  <a:srgbClr val="434343"/>
                </a:solidFill>
                <a:latin typeface="Google Sans"/>
                <a:cs typeface="Tahoma"/>
              </a:rPr>
              <a:t>sstimats</a:t>
            </a:r>
            <a:endParaRPr sz="1400">
              <a:latin typeface="Google Sans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6787987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68ED351D-0106-D5F1-C2F7-3A8FDD817E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F9D7207B-C4E5-22CF-B86E-B9252C102E8C}"/>
              </a:ext>
            </a:extLst>
          </p:cNvPr>
          <p:cNvSpPr/>
          <p:nvPr/>
        </p:nvSpPr>
        <p:spPr>
          <a:xfrm>
            <a:off x="255012" y="388329"/>
            <a:ext cx="2063750" cy="0"/>
          </a:xfrm>
          <a:custGeom>
            <a:avLst/>
            <a:gdLst/>
            <a:ahLst/>
            <a:cxnLst/>
            <a:rect l="l" t="t" r="r" b="b"/>
            <a:pathLst>
              <a:path w="2063750">
                <a:moveTo>
                  <a:pt x="0" y="0"/>
                </a:moveTo>
                <a:lnTo>
                  <a:pt x="2063699" y="0"/>
                </a:lnTo>
              </a:path>
            </a:pathLst>
          </a:custGeom>
          <a:ln w="28574">
            <a:solidFill>
              <a:srgbClr val="0277BD"/>
            </a:solidFill>
          </a:ln>
        </p:spPr>
        <p:txBody>
          <a:bodyPr wrap="square" lIns="0" tIns="0" rIns="0" bIns="0" rtlCol="0"/>
          <a:lstStyle/>
          <a:p>
            <a:endParaRPr>
              <a:latin typeface="Google Sans"/>
            </a:endParaRPr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067EDA21-B388-BC26-EAC3-53B9AB47EBE6}"/>
              </a:ext>
            </a:extLst>
          </p:cNvPr>
          <p:cNvSpPr txBox="1"/>
          <p:nvPr/>
        </p:nvSpPr>
        <p:spPr>
          <a:xfrm>
            <a:off x="452292" y="1471273"/>
            <a:ext cx="4195908" cy="745076"/>
          </a:xfrm>
          <a:prstGeom prst="rect">
            <a:avLst/>
          </a:prstGeom>
        </p:spPr>
        <p:txBody>
          <a:bodyPr vert="horz" wrap="square" lIns="0" tIns="46990" rIns="0" bIns="0" rtlCol="0">
            <a:spAutoFit/>
          </a:bodyPr>
          <a:lstStyle/>
          <a:p>
            <a:pPr marL="347980" indent="-335280">
              <a:lnSpc>
                <a:spcPct val="100000"/>
              </a:lnSpc>
              <a:spcBef>
                <a:spcPts val="370"/>
              </a:spcBef>
              <a:buFont typeface="Arial MT"/>
              <a:buChar char="●"/>
              <a:tabLst>
                <a:tab pos="347980" algn="l"/>
              </a:tabLst>
            </a:pPr>
            <a:r>
              <a:rPr lang="en-GB" sz="1400" spc="-20" dirty="0">
                <a:latin typeface="Google Sans"/>
                <a:cs typeface="Tahoma"/>
              </a:rPr>
              <a:t>Two models: Full and lite</a:t>
            </a:r>
          </a:p>
          <a:p>
            <a:pPr marL="347980" indent="-335280">
              <a:lnSpc>
                <a:spcPct val="100000"/>
              </a:lnSpc>
              <a:spcBef>
                <a:spcPts val="370"/>
              </a:spcBef>
              <a:buFont typeface="Arial MT"/>
              <a:buChar char="●"/>
              <a:tabLst>
                <a:tab pos="347980" algn="l"/>
              </a:tabLst>
            </a:pPr>
            <a:r>
              <a:rPr lang="en-GB" sz="1400" spc="-20" dirty="0">
                <a:latin typeface="Google Sans"/>
                <a:cs typeface="Tahoma"/>
              </a:rPr>
              <a:t>Accuracy similar to humans (2.56%), Ranging from 2.44% - 3.5% IOD across regions</a:t>
            </a:r>
            <a:endParaRPr lang="en-GB" sz="1400" dirty="0">
              <a:latin typeface="Google Sans"/>
              <a:cs typeface="Tahoma"/>
            </a:endParaRP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4AB2E45D-1576-05DA-64A0-B6AE629828E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54923" y="529163"/>
            <a:ext cx="6005195" cy="4521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>
              <a:lnSpc>
                <a:spcPct val="100000"/>
              </a:lnSpc>
              <a:spcBef>
                <a:spcPts val="100"/>
              </a:spcBef>
            </a:pPr>
            <a:r>
              <a:rPr lang="en-GB" dirty="0">
                <a:latin typeface="Google Sans"/>
              </a:rPr>
              <a:t>FaceMesh: Performance</a:t>
            </a:r>
          </a:p>
        </p:txBody>
      </p:sp>
      <p:pic>
        <p:nvPicPr>
          <p:cNvPr id="5" name="object 4">
            <a:extLst>
              <a:ext uri="{FF2B5EF4-FFF2-40B4-BE49-F238E27FC236}">
                <a16:creationId xmlns:a16="http://schemas.microsoft.com/office/drawing/2014/main" id="{0FEDDDD4-48A2-2925-0652-2FAE1B1811B7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3738" y="1596749"/>
            <a:ext cx="3754062" cy="2235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87442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378</TotalTime>
  <Words>541</Words>
  <Application>Microsoft Office PowerPoint</Application>
  <PresentationFormat>On-screen Show (16:9)</PresentationFormat>
  <Paragraphs>76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Arial MT</vt:lpstr>
      <vt:lpstr>Google Sans</vt:lpstr>
      <vt:lpstr>Tahoma</vt:lpstr>
      <vt:lpstr>Wingdings</vt:lpstr>
      <vt:lpstr>Office Theme</vt:lpstr>
      <vt:lpstr>3D Face reconstruction  (FaceMesh model)</vt:lpstr>
      <vt:lpstr>Understanding 3D Face Reconstruction</vt:lpstr>
      <vt:lpstr>MediaPipe FaceMesh: ML Pipeline</vt:lpstr>
      <vt:lpstr>BlazeFace: Sub-millisecond Face Detection</vt:lpstr>
      <vt:lpstr>FaceMesh: Design Elements</vt:lpstr>
      <vt:lpstr>FaceMesh: Annotation challenge</vt:lpstr>
      <vt:lpstr>FaceMesh: Synthetic data</vt:lpstr>
      <vt:lpstr>FaceMesh: Real world data</vt:lpstr>
      <vt:lpstr>FaceMesh: Performance</vt:lpstr>
      <vt:lpstr>ML Fairness</vt:lpstr>
      <vt:lpstr>Challenges and Limitations</vt:lpstr>
      <vt:lpstr>Resources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Copy of Copy of Live Perception - Public</dc:title>
  <dc:creator>lenovo</dc:creator>
  <cp:lastModifiedBy>Ahmed Ezzat</cp:lastModifiedBy>
  <cp:revision>3</cp:revision>
  <dcterms:created xsi:type="dcterms:W3CDTF">2025-01-15T15:16:24Z</dcterms:created>
  <dcterms:modified xsi:type="dcterms:W3CDTF">2025-01-15T21:36:03Z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2025-01-15T00:00:00Z</vt:filetime>
  </property>
  <property fmtid="{D5CDD505-2E9C-101B-9397-08002B2CF9AE}" pid="3" name="Creator">
    <vt:lpwstr>Google</vt:lpwstr>
  </property>
  <property fmtid="{D5CDD505-2E9C-101B-9397-08002B2CF9AE}" pid="4" name="LastSaved">
    <vt:filetime>2025-01-15T00:00:00Z</vt:filetime>
  </property>
</Properties>
</file>